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8" r:id="rId2"/>
    <p:sldId id="257" r:id="rId3"/>
    <p:sldId id="269" r:id="rId4"/>
    <p:sldId id="262" r:id="rId5"/>
    <p:sldId id="270" r:id="rId6"/>
    <p:sldId id="271"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Gill" initials="RG" lastIdx="9" clrIdx="0">
    <p:extLst>
      <p:ext uri="{19B8F6BF-5375-455C-9EA6-DF929625EA0E}">
        <p15:presenceInfo xmlns:p15="http://schemas.microsoft.com/office/powerpoint/2012/main" userId="7b098e645aeec3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215" autoAdjust="0"/>
  </p:normalViewPr>
  <p:slideViewPr>
    <p:cSldViewPr snapToGrid="0" showGuides="1">
      <p:cViewPr varScale="1">
        <p:scale>
          <a:sx n="71" d="100"/>
          <a:sy n="71" d="100"/>
        </p:scale>
        <p:origin x="1771" y="53"/>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lagi\Documents\Work\Private%20Sector\45N%2075W%20Consulting\Projects\Islamic%20Relief%20Project\charts\IRC-annual-donations-to-IRW-2008-to-2016-e-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248510327206431E-2"/>
          <c:y val="4.0291684016605475E-2"/>
          <c:w val="0.8128322627031368"/>
          <c:h val="0.87542251044150865"/>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Sheet1!$B$1:$J$1</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Sheet1!$B$2:$J$2</c:f>
              <c:numCache>
                <c:formatCode>[$£-809]#,##0</c:formatCode>
                <c:ptCount val="9"/>
                <c:pt idx="0">
                  <c:v>27044</c:v>
                </c:pt>
                <c:pt idx="1">
                  <c:v>509468</c:v>
                </c:pt>
                <c:pt idx="2">
                  <c:v>1592270</c:v>
                </c:pt>
                <c:pt idx="3">
                  <c:v>2649173</c:v>
                </c:pt>
                <c:pt idx="4">
                  <c:v>3389352</c:v>
                </c:pt>
                <c:pt idx="5">
                  <c:v>2905886</c:v>
                </c:pt>
                <c:pt idx="6">
                  <c:v>4386483</c:v>
                </c:pt>
                <c:pt idx="7">
                  <c:v>7044021</c:v>
                </c:pt>
                <c:pt idx="8">
                  <c:v>9039308</c:v>
                </c:pt>
              </c:numCache>
            </c:numRef>
          </c:val>
          <c:extLst>
            <c:ext xmlns:c16="http://schemas.microsoft.com/office/drawing/2014/chart" uri="{C3380CC4-5D6E-409C-BE32-E72D297353CC}">
              <c16:uniqueId val="{00000000-C7B3-4797-990B-63790FE73253}"/>
            </c:ext>
          </c:extLst>
        </c:ser>
        <c:ser>
          <c:idx val="1"/>
          <c:order val="1"/>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Sheet1!$B$1:$J$1</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Sheet1!$B$3:$J$3</c:f>
              <c:numCache>
                <c:formatCode>[$$-1009]#,##0</c:formatCode>
                <c:ptCount val="9"/>
                <c:pt idx="0">
                  <c:v>45217.567999999999</c:v>
                </c:pt>
                <c:pt idx="1">
                  <c:v>851830.49599999993</c:v>
                </c:pt>
                <c:pt idx="2">
                  <c:v>2662275.44</c:v>
                </c:pt>
                <c:pt idx="3">
                  <c:v>4429417.2560000001</c:v>
                </c:pt>
                <c:pt idx="4">
                  <c:v>5666996.5439999998</c:v>
                </c:pt>
                <c:pt idx="5">
                  <c:v>4858641.392</c:v>
                </c:pt>
                <c:pt idx="6">
                  <c:v>7334199.5759999994</c:v>
                </c:pt>
                <c:pt idx="7">
                  <c:v>11777603.112</c:v>
                </c:pt>
                <c:pt idx="8">
                  <c:v>15113722.976</c:v>
                </c:pt>
              </c:numCache>
            </c:numRef>
          </c:val>
          <c:extLst>
            <c:ext xmlns:c16="http://schemas.microsoft.com/office/drawing/2014/chart" uri="{C3380CC4-5D6E-409C-BE32-E72D297353CC}">
              <c16:uniqueId val="{00000001-C7B3-4797-990B-63790FE73253}"/>
            </c:ext>
          </c:extLst>
        </c:ser>
        <c:dLbls>
          <c:showLegendKey val="0"/>
          <c:showVal val="0"/>
          <c:showCatName val="0"/>
          <c:showSerName val="0"/>
          <c:showPercent val="0"/>
          <c:showBubbleSize val="0"/>
        </c:dLbls>
        <c:gapWidth val="200"/>
        <c:overlap val="-20"/>
        <c:axId val="392265888"/>
        <c:axId val="392266216"/>
      </c:barChart>
      <c:catAx>
        <c:axId val="39226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2266216"/>
        <c:crosses val="autoZero"/>
        <c:auto val="1"/>
        <c:lblAlgn val="ctr"/>
        <c:lblOffset val="100"/>
        <c:noMultiLvlLbl val="0"/>
      </c:catAx>
      <c:valAx>
        <c:axId val="392266216"/>
        <c:scaling>
          <c:orientation val="minMax"/>
        </c:scaling>
        <c:delete val="0"/>
        <c:axPos val="b"/>
        <c:majorGridlines>
          <c:spPr>
            <a:ln w="9525" cap="flat" cmpd="sng" algn="ctr">
              <a:solidFill>
                <a:schemeClr val="tx1">
                  <a:lumMod val="15000"/>
                  <a:lumOff val="85000"/>
                </a:schemeClr>
              </a:solidFill>
              <a:round/>
            </a:ln>
            <a:effectLst/>
          </c:spPr>
        </c:majorGridlines>
        <c:numFmt formatCode="[$£-809]#,##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9226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outerShdw blurRad="63500" sx="102000" sy="102000" algn="ctr" rotWithShape="0">
        <a:prstClr val="black">
          <a:alpha val="40000"/>
        </a:prstClr>
      </a:outerShd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0776-66BC-487E-9E52-82FA21AC287A}" type="datetimeFigureOut">
              <a:rPr lang="en-CA" smtClean="0"/>
              <a:t>2018-09-28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DBD35-43FC-438E-9D18-DDB708F4FD64}" type="slidenum">
              <a:rPr lang="en-CA" smtClean="0"/>
              <a:t>‹#›</a:t>
            </a:fld>
            <a:endParaRPr lang="en-CA"/>
          </a:p>
        </p:txBody>
      </p:sp>
    </p:spTree>
    <p:extLst>
      <p:ext uri="{BB962C8B-B14F-4D97-AF65-F5344CB8AC3E}">
        <p14:creationId xmlns:p14="http://schemas.microsoft.com/office/powerpoint/2010/main" val="222793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uk.reuters.com/article/2014/06/19/uk-palestinians-israel-charities-idUKKBN0EU1FE20140619"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xtremism.gwu.edu/dr-lorenzo-vidino" TargetMode="External"/><Relationship Id="rId4" Type="http://schemas.openxmlformats.org/officeDocument/2006/relationships/hyperlink" Target="http://www.parl.gc.ca/content/sen/committee/412/SECD/52124-E.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P94FI5N2Z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slamicreliefcanada.org/wp-content/uploads/2018/08/Financial-Statements-Islamic-Relief-Canada-2017.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islamic-relief.org/wp-content/uploads/2014/11/IRW_AR2013.pdf" TargetMode="External"/><Relationship Id="rId3" Type="http://schemas.openxmlformats.org/officeDocument/2006/relationships/hyperlink" Target="https://www.bankofcanada.ca/rates/exchange/annual-average-exchange-rates/" TargetMode="External"/><Relationship Id="rId7" Type="http://schemas.openxmlformats.org/officeDocument/2006/relationships/hyperlink" Target="https://www.islamic-relief.org/wp-content/uploads/2014/06/2012-Annual-Report.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islamic-relief.org/wp-content/uploads/2014/06/2011-Annual-Report.pdf" TargetMode="External"/><Relationship Id="rId11" Type="http://schemas.openxmlformats.org/officeDocument/2006/relationships/hyperlink" Target="https://www.islamic-relief.org/wp-content/uploads/2017/09/Islamic-Relief-Annual-report-2016.pdf" TargetMode="External"/><Relationship Id="rId5" Type="http://schemas.openxmlformats.org/officeDocument/2006/relationships/hyperlink" Target="https://www.islamic-relief.org/wp-content/uploads/2014/06/2010-Annual-Report.pdf" TargetMode="External"/><Relationship Id="rId10" Type="http://schemas.openxmlformats.org/officeDocument/2006/relationships/hyperlink" Target="https://www.islamic-relief.org/wp-content/uploads/2016/09/IRW_ANNUAL_REPORT_FINAL_WEB.pdf" TargetMode="External"/><Relationship Id="rId4" Type="http://schemas.openxmlformats.org/officeDocument/2006/relationships/hyperlink" Target="https://www.islamic-relief.org/wp-content/uploads/2014/06/2009-Annual-Report.pdf" TargetMode="External"/><Relationship Id="rId9" Type="http://schemas.openxmlformats.org/officeDocument/2006/relationships/hyperlink" Target="https://www.islamic-relief.org/wp-content/uploads/2015/09/IRW_AR2014_WEB.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oP94FI5N2Z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asjidma.com/2017/06/22/pm-trudeau-%C2%B7-making-a-difference-with-islamic-relief-canad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Add to Key Judgements (p.1)</a:t>
            </a:r>
          </a:p>
          <a:p>
            <a:endParaRPr lang="en-CA" sz="1200" b="1"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Hamas (Harakat Al-</a:t>
            </a:r>
            <a:r>
              <a:rPr lang="en-CA" sz="1200" b="1" i="0" kern="1200" dirty="0" err="1">
                <a:solidFill>
                  <a:schemeClr val="tx1"/>
                </a:solidFill>
                <a:effectLst/>
                <a:latin typeface="+mn-lt"/>
                <a:ea typeface="+mn-ea"/>
                <a:cs typeface="+mn-cs"/>
              </a:rPr>
              <a:t>Muqawama</a:t>
            </a:r>
            <a:r>
              <a:rPr lang="en-CA" sz="1200" b="1" i="0" kern="1200" dirty="0">
                <a:solidFill>
                  <a:schemeClr val="tx1"/>
                </a:solidFill>
                <a:effectLst/>
                <a:latin typeface="+mn-lt"/>
                <a:ea typeface="+mn-ea"/>
                <a:cs typeface="+mn-cs"/>
              </a:rPr>
              <a:t> Al-</a:t>
            </a:r>
            <a:r>
              <a:rPr lang="en-CA" sz="1200" b="1" i="0" kern="1200" dirty="0" err="1">
                <a:solidFill>
                  <a:schemeClr val="tx1"/>
                </a:solidFill>
                <a:effectLst/>
                <a:latin typeface="+mn-lt"/>
                <a:ea typeface="+mn-ea"/>
                <a:cs typeface="+mn-cs"/>
              </a:rPr>
              <a:t>Islamiya</a:t>
            </a:r>
            <a:r>
              <a:rPr lang="en-CA" sz="1200" b="1" i="0" kern="1200" dirty="0">
                <a:solidFill>
                  <a:schemeClr val="tx1"/>
                </a:solidFill>
                <a:effectLst/>
                <a:latin typeface="+mn-lt"/>
                <a:ea typeface="+mn-ea"/>
                <a:cs typeface="+mn-cs"/>
              </a:rPr>
              <a:t>) (Islamic Resistance Movement)</a:t>
            </a:r>
          </a:p>
          <a:p>
            <a:endParaRPr lang="en-CA" sz="1200" b="1"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Description</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Hamas, the Arabic acronym for the group Harakat Al-</a:t>
            </a:r>
            <a:r>
              <a:rPr lang="en-CA" sz="1200" b="0" i="0" kern="1200" dirty="0" err="1">
                <a:solidFill>
                  <a:schemeClr val="tx1"/>
                </a:solidFill>
                <a:effectLst/>
                <a:latin typeface="+mn-lt"/>
                <a:ea typeface="+mn-ea"/>
                <a:cs typeface="+mn-cs"/>
              </a:rPr>
              <a:t>Muqawama</a:t>
            </a:r>
            <a:r>
              <a:rPr lang="en-CA" sz="1200" b="0" i="0" kern="1200" dirty="0">
                <a:solidFill>
                  <a:schemeClr val="tx1"/>
                </a:solidFill>
                <a:effectLst/>
                <a:latin typeface="+mn-lt"/>
                <a:ea typeface="+mn-ea"/>
                <a:cs typeface="+mn-cs"/>
              </a:rPr>
              <a:t> Al-</a:t>
            </a:r>
            <a:r>
              <a:rPr lang="en-CA" sz="1200" b="0" i="0" kern="1200" dirty="0" err="1">
                <a:solidFill>
                  <a:schemeClr val="tx1"/>
                </a:solidFill>
                <a:effectLst/>
                <a:latin typeface="+mn-lt"/>
                <a:ea typeface="+mn-ea"/>
                <a:cs typeface="+mn-cs"/>
              </a:rPr>
              <a:t>Islamiya</a:t>
            </a:r>
            <a:r>
              <a:rPr lang="en-CA" sz="1200" b="0" i="0" kern="1200" dirty="0">
                <a:solidFill>
                  <a:schemeClr val="tx1"/>
                </a:solidFill>
                <a:effectLst/>
                <a:latin typeface="+mn-lt"/>
                <a:ea typeface="+mn-ea"/>
                <a:cs typeface="+mn-cs"/>
              </a:rPr>
              <a:t>, is a radical Islamist-nationalist terrorist organization that emerged from the Palestinian branch of the Muslim Brotherhood in 1987. It uses political and violent means to pursue its goal of establishing an Islamic Palestinian state in Israel. Since 1990, Hamas has been responsible for several hundred terrorist attacks against both civilian and military targets. Hamas has been one of the primary groups involved in suicide bombings aimed at Israelis since the start of the Al-Aqsa intifada in September 2000. In 2006, Hamas participated in and won Palestinian parliamentary elections, leading to negotiations between the group and the Palestinian Authority over the establishment of a unity government. In 2007, however, Hamas overthrew the Palestinian Authority in the Gaza Strip and seized power of the coastal territory. Although the group's political leadership resides in Damascus, Hamas uses the Gaza Strip as a base for terrorist operations aimed against Israel.</a:t>
            </a:r>
          </a:p>
          <a:p>
            <a:endParaRPr lang="en-CA" dirty="0"/>
          </a:p>
          <a:p>
            <a:r>
              <a:rPr lang="en-CA" dirty="0"/>
              <a:t>Source: https://www.publicsafety.gc.ca/cnt/ntnl-scrt/cntr-trrrsm/lstd-ntts/crrnt-lstd-ntts-en.aspx#2023 </a:t>
            </a:r>
          </a:p>
          <a:p>
            <a:r>
              <a:rPr lang="en-CA" dirty="0"/>
              <a:t>Accessed: 19 Sep 2018</a:t>
            </a:r>
          </a:p>
        </p:txBody>
      </p:sp>
      <p:sp>
        <p:nvSpPr>
          <p:cNvPr id="4" name="Slide Number Placeholder 3"/>
          <p:cNvSpPr>
            <a:spLocks noGrp="1"/>
          </p:cNvSpPr>
          <p:nvPr>
            <p:ph type="sldNum" sz="quarter" idx="10"/>
          </p:nvPr>
        </p:nvSpPr>
        <p:spPr/>
        <p:txBody>
          <a:bodyPr/>
          <a:lstStyle/>
          <a:p>
            <a:fld id="{A09DBD35-43FC-438E-9D18-DDB708F4FD64}" type="slidenum">
              <a:rPr lang="en-CA" smtClean="0"/>
              <a:t>1</a:t>
            </a:fld>
            <a:endParaRPr lang="en-CA"/>
          </a:p>
        </p:txBody>
      </p:sp>
    </p:spTree>
    <p:extLst>
      <p:ext uri="{BB962C8B-B14F-4D97-AF65-F5344CB8AC3E}">
        <p14:creationId xmlns:p14="http://schemas.microsoft.com/office/powerpoint/2010/main" val="760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Add to Islamic Relief Links to Terrorism, (p.5) top of section.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Israel warning source: </a:t>
            </a:r>
            <a:r>
              <a:rPr lang="en-CA" sz="1200" u="sng" kern="1200" dirty="0">
                <a:solidFill>
                  <a:schemeClr val="tx1"/>
                </a:solidFill>
                <a:effectLst/>
                <a:latin typeface="+mn-lt"/>
                <a:ea typeface="+mn-ea"/>
                <a:cs typeface="+mn-cs"/>
                <a:hlinkClick r:id="rId3"/>
              </a:rPr>
              <a:t>http://uk.reuters.com/article/2014/06/19/uk-palestinians-israel-charities-idUKKBN0EU1FE20140619</a:t>
            </a:r>
            <a:endParaRPr lang="en-CA"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UAE warning source: https://www.thenational.ae/uae/government/list-of-groups-designated-terrorist-organisations-by-the-uae-1.270037</a:t>
            </a: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Bangladesh warning source: https://bdnews24.com/bangladesh/2017/10/11/bangladesh-bans-three-ngos-from-providing-aid-for-rohingya-refugees </a:t>
            </a: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USB Bank warning source:  https://moneyjihad.wordpress.com/2012/11/09/ubs-closes-islamic-relief-account-over-terror-risk/ </a:t>
            </a: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HSBC Bank warning source: https://www.thetimes.co.uk/article/terror-fear-makes-hsbc-cut-ties-to-muslim-charity-fgm5d796mlr </a:t>
            </a: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Charities Aid Foundation warning source: https://www.civilsociety.co.uk/news/islamic-relief-s-donation-page-is-removed-from-caf-website.html</a:t>
            </a: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Financial Times Canada warning source: https://business.financialpost.com/news/financial-post-charities-of-the-year-2014</a:t>
            </a: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Dr. Lorenzo Vidino testimony to </a:t>
            </a:r>
            <a:r>
              <a:rPr lang="en-CA" sz="1200" b="0" i="0" kern="1200" dirty="0">
                <a:solidFill>
                  <a:schemeClr val="tx1"/>
                </a:solidFill>
                <a:effectLst/>
                <a:latin typeface="+mn-lt"/>
                <a:ea typeface="+mn-ea"/>
                <a:cs typeface="+mn-cs"/>
              </a:rPr>
              <a:t>Standing Senate Committee on National Security and Defence, 11 May 2015:</a:t>
            </a:r>
            <a:r>
              <a:rPr lang="en-CA" sz="1200" u="none"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4"/>
              </a:rPr>
              <a:t>http://www.parl.gc.ca/content/sen/committee/412/SECD/52124-E.HTM</a:t>
            </a:r>
            <a:endParaRPr lang="en-CA"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Dr. Lorenzo Vidino background: </a:t>
            </a:r>
            <a:r>
              <a:rPr lang="en-CA" dirty="0">
                <a:hlinkClick r:id="rId5"/>
              </a:rPr>
              <a:t>https://extremism.gwu.edu/dr-lorenzo-vidino</a:t>
            </a:r>
            <a:endParaRPr lang="en-CA"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9DBD35-43FC-438E-9D18-DDB708F4FD64}" type="slidenum">
              <a:rPr lang="en-CA" smtClean="0"/>
              <a:t>2</a:t>
            </a:fld>
            <a:endParaRPr lang="en-CA"/>
          </a:p>
        </p:txBody>
      </p:sp>
    </p:spTree>
    <p:extLst>
      <p:ext uri="{BB962C8B-B14F-4D97-AF65-F5344CB8AC3E}">
        <p14:creationId xmlns:p14="http://schemas.microsoft.com/office/powerpoint/2010/main" val="298377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Add to Members of Parliament, (p.8) top of section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Funding source for Trudeau: </a:t>
            </a:r>
            <a:r>
              <a:rPr lang="en-CA" sz="1200" u="sng" kern="1200" dirty="0">
                <a:solidFill>
                  <a:schemeClr val="tx1"/>
                </a:solidFill>
                <a:effectLst/>
                <a:latin typeface="+mn-lt"/>
                <a:ea typeface="+mn-ea"/>
                <a:cs typeface="+mn-cs"/>
                <a:hlinkClick r:id="rId3"/>
              </a:rPr>
              <a:t>https://www.youtube.com/watch?v=oP94FI5N2Zo</a:t>
            </a:r>
            <a:r>
              <a:rPr lang="en-CA" sz="1200" u="sng" kern="1200" dirty="0">
                <a:solidFill>
                  <a:schemeClr val="tx1"/>
                </a:solidFill>
                <a:effectLst/>
                <a:latin typeface="+mn-lt"/>
                <a:ea typeface="+mn-ea"/>
                <a:cs typeface="+mn-cs"/>
              </a:rPr>
              <a:t>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Funding source for Freeland: http://international.gc.ca/world-monde/issues_development-enjeux_developpement/response_conflict-reponse_conflits/canadian_humanitarian-canadien_humanitaire.aspx?lang=eng</a:t>
            </a:r>
          </a:p>
          <a:p>
            <a:pPr marL="171450" indent="-171450">
              <a:buFont typeface="Arial" panose="020B0604020202020204" pitchFamily="34" charset="0"/>
              <a:buChar char="•"/>
            </a:pPr>
            <a:r>
              <a:rPr lang="en-CA" dirty="0"/>
              <a:t>Funding source for Hussen: https://www.canada.ca/en/global-affairs/news/2017/03/canada_announcesfundinginresponsetoseverefoodcrisesinnigeriasoma.html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Funding source for Bibeau: https://www.canada.ca/en/global-affairs/news/2017/03/canada_announcesfundinginresponsetoseverefoodcrisesinnigeriasoma.html </a:t>
            </a:r>
          </a:p>
          <a:p>
            <a:pPr marL="171450" indent="-171450">
              <a:buFont typeface="Arial" panose="020B0604020202020204" pitchFamily="34" charset="0"/>
              <a:buChar char="•"/>
            </a:pPr>
            <a:r>
              <a:rPr lang="en-CA" dirty="0"/>
              <a:t>Funding source for Alghabra: https://openparliament.ca/debates/2017/6/5/omar-alghabra-1/ </a:t>
            </a:r>
          </a:p>
          <a:p>
            <a:pPr marL="171450" indent="-171450">
              <a:buFont typeface="Arial" panose="020B0604020202020204" pitchFamily="34" charset="0"/>
              <a:buChar char="•"/>
            </a:pPr>
            <a:r>
              <a:rPr lang="en-CA" dirty="0"/>
              <a:t>Funding source for Khalid: https://www.youtube.com/watch?v=33U9ZNMM-4o </a:t>
            </a:r>
          </a:p>
        </p:txBody>
      </p:sp>
      <p:sp>
        <p:nvSpPr>
          <p:cNvPr id="4" name="Slide Number Placeholder 3"/>
          <p:cNvSpPr>
            <a:spLocks noGrp="1"/>
          </p:cNvSpPr>
          <p:nvPr>
            <p:ph type="sldNum" sz="quarter" idx="5"/>
          </p:nvPr>
        </p:nvSpPr>
        <p:spPr/>
        <p:txBody>
          <a:bodyPr/>
          <a:lstStyle/>
          <a:p>
            <a:fld id="{A09DBD35-43FC-438E-9D18-DDB708F4FD64}" type="slidenum">
              <a:rPr lang="en-CA" smtClean="0"/>
              <a:t>3</a:t>
            </a:fld>
            <a:endParaRPr lang="en-CA"/>
          </a:p>
        </p:txBody>
      </p:sp>
    </p:spTree>
    <p:extLst>
      <p:ext uri="{BB962C8B-B14F-4D97-AF65-F5344CB8AC3E}">
        <p14:creationId xmlns:p14="http://schemas.microsoft.com/office/powerpoint/2010/main" val="218442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Add to IRC and IRW Working Relationship (p.10) near top of section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Source: </a:t>
            </a:r>
            <a:r>
              <a:rPr lang="en-CA" u="sng" dirty="0">
                <a:hlinkClick r:id="rId3"/>
              </a:rPr>
              <a:t>https://www.islamicreliefcanada.org/wp-content/uploads/2018/08/Financial-Statements-Islamic-Relief-Canada-2017.pdf</a:t>
            </a:r>
            <a:endParaRPr lang="en-CA" dirty="0"/>
          </a:p>
        </p:txBody>
      </p:sp>
      <p:sp>
        <p:nvSpPr>
          <p:cNvPr id="4" name="Slide Number Placeholder 3"/>
          <p:cNvSpPr>
            <a:spLocks noGrp="1"/>
          </p:cNvSpPr>
          <p:nvPr>
            <p:ph type="sldNum" sz="quarter" idx="5"/>
          </p:nvPr>
        </p:nvSpPr>
        <p:spPr/>
        <p:txBody>
          <a:bodyPr/>
          <a:lstStyle/>
          <a:p>
            <a:fld id="{A09DBD35-43FC-438E-9D18-DDB708F4FD64}" type="slidenum">
              <a:rPr lang="en-CA" smtClean="0"/>
              <a:t>4</a:t>
            </a:fld>
            <a:endParaRPr lang="en-CA"/>
          </a:p>
        </p:txBody>
      </p:sp>
    </p:spTree>
    <p:extLst>
      <p:ext uri="{BB962C8B-B14F-4D97-AF65-F5344CB8AC3E}">
        <p14:creationId xmlns:p14="http://schemas.microsoft.com/office/powerpoint/2010/main" val="382415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dirty="0">
                <a:solidFill>
                  <a:schemeClr val="tx1"/>
                </a:solidFill>
                <a:effectLst/>
                <a:latin typeface="+mn-lt"/>
                <a:ea typeface="+mn-ea"/>
                <a:cs typeface="+mn-cs"/>
              </a:rPr>
              <a:t>Specific Offences Detail (p.15) top of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dirty="0">
                <a:solidFill>
                  <a:schemeClr val="tx1"/>
                </a:solidFill>
                <a:effectLst/>
                <a:latin typeface="+mn-lt"/>
                <a:ea typeface="+mn-ea"/>
                <a:cs typeface="+mn-cs"/>
              </a:rPr>
              <a:t>Myanmar Relief Fund - https://www.islamicreliefcanada.org/appeals/myanmar/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ysClr val="windowText" lastClr="000000"/>
                </a:solidFill>
              </a:rPr>
              <a:t>Canadian Humanitarian Assistance Fund  -  http://international.gc.ca/world-monde/issues_development-enjeux_developpement/response_conflict-reponse_conflits/canadian_humanitarian-canadien_humanitaire.aspx?lang=eng </a:t>
            </a:r>
          </a:p>
        </p:txBody>
      </p:sp>
      <p:sp>
        <p:nvSpPr>
          <p:cNvPr id="4" name="Slide Number Placeholder 3"/>
          <p:cNvSpPr>
            <a:spLocks noGrp="1"/>
          </p:cNvSpPr>
          <p:nvPr>
            <p:ph type="sldNum" sz="quarter" idx="5"/>
          </p:nvPr>
        </p:nvSpPr>
        <p:spPr/>
        <p:txBody>
          <a:bodyPr/>
          <a:lstStyle/>
          <a:p>
            <a:fld id="{A09DBD35-43FC-438E-9D18-DDB708F4FD64}" type="slidenum">
              <a:rPr lang="en-CA" smtClean="0"/>
              <a:t>5</a:t>
            </a:fld>
            <a:endParaRPr lang="en-CA"/>
          </a:p>
        </p:txBody>
      </p:sp>
    </p:spTree>
    <p:extLst>
      <p:ext uri="{BB962C8B-B14F-4D97-AF65-F5344CB8AC3E}">
        <p14:creationId xmlns:p14="http://schemas.microsoft.com/office/powerpoint/2010/main" val="36751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Add to Specific Offences Detail, (p.18) between F and G</a:t>
            </a:r>
          </a:p>
          <a:p>
            <a:pPr marL="0" indent="0">
              <a:buFont typeface="Arial" panose="020B0604020202020204" pitchFamily="34" charset="0"/>
              <a:buNone/>
            </a:pPr>
            <a:endParaRPr lang="en-CA"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CA" sz="1200" b="0" i="0" u="none" strike="noStrike" kern="1200" dirty="0">
                <a:solidFill>
                  <a:schemeClr val="tx1"/>
                </a:solidFill>
                <a:effectLst/>
                <a:latin typeface="+mn-lt"/>
                <a:ea typeface="+mn-ea"/>
                <a:cs typeface="+mn-cs"/>
              </a:rPr>
              <a:t>Bank of Canada Annual Exchange Rate for GBP (COB 2017):</a:t>
            </a:r>
            <a:r>
              <a:rPr lang="en-CA" dirty="0"/>
              <a:t> </a:t>
            </a:r>
            <a:r>
              <a:rPr lang="en-CA" sz="1200" b="0" i="0" u="none" strike="noStrike" kern="1200" dirty="0">
                <a:solidFill>
                  <a:schemeClr val="tx1"/>
                </a:solidFill>
                <a:effectLst/>
                <a:latin typeface="+mn-lt"/>
                <a:ea typeface="+mn-ea"/>
                <a:cs typeface="+mn-cs"/>
              </a:rPr>
              <a:t>1.6720</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Source:</a:t>
            </a:r>
            <a:r>
              <a:rPr lang="en-CA" dirty="0"/>
              <a:t> </a:t>
            </a:r>
            <a:r>
              <a:rPr lang="en-CA" sz="1200" b="0" i="0" u="sng" strike="noStrike" kern="1200" dirty="0">
                <a:solidFill>
                  <a:schemeClr val="tx1"/>
                </a:solidFill>
                <a:effectLst/>
                <a:latin typeface="+mn-lt"/>
                <a:ea typeface="+mn-ea"/>
                <a:cs typeface="+mn-cs"/>
                <a:hlinkClick r:id="rId3"/>
              </a:rPr>
              <a:t>https://www.bankofcanada.ca/rates/exchange/annual-average-exchange-rates/</a:t>
            </a:r>
            <a:endParaRPr lang="en-CA" sz="1200" b="0" i="0" u="sng" strike="noStrike" kern="1200" dirty="0">
              <a:solidFill>
                <a:schemeClr val="tx1"/>
              </a:solidFill>
              <a:effectLst/>
              <a:latin typeface="+mn-lt"/>
              <a:ea typeface="+mn-ea"/>
              <a:cs typeface="+mn-cs"/>
            </a:endParaRPr>
          </a:p>
          <a:p>
            <a:pPr marL="0" indent="0">
              <a:buFont typeface="Arial" panose="020B0604020202020204" pitchFamily="34" charset="0"/>
              <a:buNone/>
            </a:pPr>
            <a:r>
              <a:rPr lang="en-CA" sz="1200" b="0" i="0" u="none" strike="noStrike" kern="1200" dirty="0">
                <a:solidFill>
                  <a:schemeClr val="tx1"/>
                </a:solidFill>
                <a:effectLst/>
                <a:latin typeface="+mn-lt"/>
                <a:ea typeface="+mn-ea"/>
                <a:cs typeface="+mn-cs"/>
              </a:rPr>
              <a:t>IRC Donation Data Sources:</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2009:</a:t>
            </a:r>
            <a:r>
              <a:rPr lang="en-CA" dirty="0"/>
              <a:t> </a:t>
            </a:r>
            <a:r>
              <a:rPr lang="en-CA" sz="1200" b="0" i="0" u="sng" strike="noStrike" kern="1200" dirty="0">
                <a:solidFill>
                  <a:schemeClr val="tx1"/>
                </a:solidFill>
                <a:effectLst/>
                <a:latin typeface="+mn-lt"/>
                <a:ea typeface="+mn-ea"/>
                <a:cs typeface="+mn-cs"/>
                <a:hlinkClick r:id="rId4"/>
              </a:rPr>
              <a:t>https://www.islamic-relief.org/wp-content/uploads/2014/06/2009-Annual-Report.pdf</a:t>
            </a:r>
            <a:endParaRPr lang="en-CA" sz="1200" b="0" i="0" u="sng"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2010:</a:t>
            </a:r>
            <a:r>
              <a:rPr lang="en-CA" dirty="0"/>
              <a:t> </a:t>
            </a:r>
            <a:r>
              <a:rPr lang="en-CA" sz="1200" b="0" i="0" u="sng" strike="noStrike" kern="1200" dirty="0">
                <a:solidFill>
                  <a:schemeClr val="tx1"/>
                </a:solidFill>
                <a:effectLst/>
                <a:latin typeface="+mn-lt"/>
                <a:ea typeface="+mn-ea"/>
                <a:cs typeface="+mn-cs"/>
                <a:hlinkClick r:id="rId5"/>
              </a:rPr>
              <a:t>https://www.islamic-relief.org/wp-content/uploads/2014/06/2010-Annual-Report.pdf</a:t>
            </a:r>
            <a:endParaRPr lang="en-CA" sz="1200" b="0" i="0" u="sng"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2011:</a:t>
            </a:r>
            <a:r>
              <a:rPr lang="en-CA" dirty="0"/>
              <a:t> </a:t>
            </a:r>
            <a:r>
              <a:rPr lang="en-CA" sz="1200" b="0" i="0" u="sng" strike="noStrike" kern="1200" dirty="0">
                <a:solidFill>
                  <a:schemeClr val="tx1"/>
                </a:solidFill>
                <a:effectLst/>
                <a:latin typeface="+mn-lt"/>
                <a:ea typeface="+mn-ea"/>
                <a:cs typeface="+mn-cs"/>
                <a:hlinkClick r:id="rId6"/>
              </a:rPr>
              <a:t>https://www.islamic-relief.org/wp-content/uploads/2014/06/2011-Annual-Report.pdf</a:t>
            </a:r>
            <a:endParaRPr lang="en-CA" sz="1200" b="0" i="0" u="sng"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2012:</a:t>
            </a:r>
            <a:r>
              <a:rPr lang="en-CA" dirty="0"/>
              <a:t> </a:t>
            </a:r>
            <a:r>
              <a:rPr lang="en-CA" sz="1200" b="0" i="0" u="sng" strike="noStrike" kern="1200" dirty="0">
                <a:solidFill>
                  <a:schemeClr val="tx1"/>
                </a:solidFill>
                <a:effectLst/>
                <a:latin typeface="+mn-lt"/>
                <a:ea typeface="+mn-ea"/>
                <a:cs typeface="+mn-cs"/>
                <a:hlinkClick r:id="rId7"/>
              </a:rPr>
              <a:t>https://www.islamic-relief.org/wp-content/uploads/2014/06/2012-Annual-Report.pdf</a:t>
            </a:r>
            <a:endParaRPr lang="en-CA" sz="1200" b="0" i="0" u="sng"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2013:</a:t>
            </a:r>
            <a:r>
              <a:rPr lang="en-CA" dirty="0"/>
              <a:t> </a:t>
            </a:r>
            <a:r>
              <a:rPr lang="en-CA" sz="1200" b="0" i="0" u="sng" strike="noStrike" kern="1200" dirty="0">
                <a:solidFill>
                  <a:schemeClr val="tx1"/>
                </a:solidFill>
                <a:effectLst/>
                <a:latin typeface="+mn-lt"/>
                <a:ea typeface="+mn-ea"/>
                <a:cs typeface="+mn-cs"/>
                <a:hlinkClick r:id="rId8"/>
              </a:rPr>
              <a:t>https://www.islamic-relief.org/wp-content/uploads/2014/11/IRW_AR2013.pdf</a:t>
            </a:r>
            <a:endParaRPr lang="en-CA" sz="1200" b="0" i="0" u="sng"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2014:</a:t>
            </a:r>
            <a:r>
              <a:rPr lang="en-CA" dirty="0"/>
              <a:t> </a:t>
            </a:r>
            <a:r>
              <a:rPr lang="en-CA" sz="1200" b="0" i="0" u="sng" strike="noStrike" kern="1200" dirty="0">
                <a:solidFill>
                  <a:schemeClr val="tx1"/>
                </a:solidFill>
                <a:effectLst/>
                <a:latin typeface="+mn-lt"/>
                <a:ea typeface="+mn-ea"/>
                <a:cs typeface="+mn-cs"/>
                <a:hlinkClick r:id="rId9"/>
              </a:rPr>
              <a:t>https://www.islamic-relief.org/wp-content/uploads/2015/09/IRW_AR2014_WEB.pdf</a:t>
            </a:r>
            <a:endParaRPr lang="en-CA" sz="1200" b="0" i="0" u="sng"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2015:</a:t>
            </a:r>
            <a:r>
              <a:rPr lang="en-CA" dirty="0"/>
              <a:t> </a:t>
            </a:r>
            <a:r>
              <a:rPr lang="en-CA" sz="1200" b="0" i="0" u="sng" strike="noStrike" kern="1200" dirty="0">
                <a:solidFill>
                  <a:schemeClr val="tx1"/>
                </a:solidFill>
                <a:effectLst/>
                <a:latin typeface="+mn-lt"/>
                <a:ea typeface="+mn-ea"/>
                <a:cs typeface="+mn-cs"/>
                <a:hlinkClick r:id="rId10"/>
              </a:rPr>
              <a:t>https://www.islamic-relief.org/wp-content/uploads/2016/09/IRW_ANNUAL_REPORT_FINAL_WEB.pdf</a:t>
            </a:r>
            <a:endParaRPr lang="en-CA" sz="1200" b="0" i="0" u="sng"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IRW Annual Report 2016:</a:t>
            </a:r>
            <a:r>
              <a:rPr lang="en-CA" dirty="0"/>
              <a:t> </a:t>
            </a:r>
            <a:r>
              <a:rPr lang="en-CA" sz="1200" b="0" i="0" u="sng" strike="noStrike" kern="1200" dirty="0">
                <a:solidFill>
                  <a:schemeClr val="tx1"/>
                </a:solidFill>
                <a:effectLst/>
                <a:latin typeface="+mn-lt"/>
                <a:ea typeface="+mn-ea"/>
                <a:cs typeface="+mn-cs"/>
                <a:hlinkClick r:id="rId11"/>
              </a:rPr>
              <a:t>https://www.islamic-relief.org/wp-content/uploads/2017/09/Islamic-Relief-Annual-report-2016.pdf </a:t>
            </a:r>
            <a:endParaRPr lang="en-CA"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9DBD35-43FC-438E-9D18-DDB708F4FD64}" type="slidenum">
              <a:rPr lang="en-CA" smtClean="0"/>
              <a:t>6</a:t>
            </a:fld>
            <a:endParaRPr lang="en-CA"/>
          </a:p>
        </p:txBody>
      </p:sp>
    </p:spTree>
    <p:extLst>
      <p:ext uri="{BB962C8B-B14F-4D97-AF65-F5344CB8AC3E}">
        <p14:creationId xmlns:p14="http://schemas.microsoft.com/office/powerpoint/2010/main" val="241586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Add to Trudeau section G (p.19)</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Source for the middle text box should be </a:t>
            </a:r>
            <a:r>
              <a:rPr lang="en-CA" sz="1200" u="sng" kern="1200" dirty="0">
                <a:solidFill>
                  <a:schemeClr val="tx1"/>
                </a:solidFill>
                <a:effectLst/>
                <a:latin typeface="+mn-lt"/>
                <a:ea typeface="+mn-ea"/>
                <a:cs typeface="+mn-cs"/>
                <a:hlinkClick r:id="rId3"/>
              </a:rPr>
              <a:t>https://www.youtube.com/watch?v=oP94FI5N2Zo</a:t>
            </a:r>
            <a:r>
              <a:rPr lang="en-CA" sz="1200" u="sng"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u="none" kern="1200" dirty="0">
                <a:solidFill>
                  <a:schemeClr val="tx1"/>
                </a:solidFill>
                <a:effectLst/>
                <a:latin typeface="+mn-lt"/>
                <a:ea typeface="+mn-ea"/>
                <a:cs typeface="+mn-cs"/>
              </a:rPr>
              <a:t>Source for the photo in the centre block could be </a:t>
            </a:r>
            <a:r>
              <a:rPr lang="en-CA" sz="1200" u="sng" kern="1200" dirty="0">
                <a:solidFill>
                  <a:schemeClr val="tx1"/>
                </a:solidFill>
                <a:effectLst/>
                <a:latin typeface="+mn-lt"/>
                <a:ea typeface="+mn-ea"/>
                <a:cs typeface="+mn-cs"/>
                <a:hlinkClick r:id="rId4"/>
              </a:rPr>
              <a:t>http://www.masjidma.com/2017/06/22/pm-trudeau-%C2%B7-making-a-difference-with-islamic-relief-canada/</a:t>
            </a:r>
            <a:endParaRPr lang="en-CA"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9DBD35-43FC-438E-9D18-DDB708F4FD64}" type="slidenum">
              <a:rPr lang="en-CA" smtClean="0"/>
              <a:t>7</a:t>
            </a:fld>
            <a:endParaRPr lang="en-CA"/>
          </a:p>
        </p:txBody>
      </p:sp>
    </p:spTree>
    <p:extLst>
      <p:ext uri="{BB962C8B-B14F-4D97-AF65-F5344CB8AC3E}">
        <p14:creationId xmlns:p14="http://schemas.microsoft.com/office/powerpoint/2010/main" val="273207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D751C-114E-49D8-B865-DF9A88A076E0}" type="datetimeFigureOut">
              <a:rPr lang="en-CA" smtClean="0"/>
              <a:t>2018-09-28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270607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D751C-114E-49D8-B865-DF9A88A076E0}" type="datetimeFigureOut">
              <a:rPr lang="en-CA" smtClean="0"/>
              <a:t>2018-09-28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43638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D751C-114E-49D8-B865-DF9A88A076E0}" type="datetimeFigureOut">
              <a:rPr lang="en-CA" smtClean="0"/>
              <a:t>2018-09-28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397079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D751C-114E-49D8-B865-DF9A88A076E0}" type="datetimeFigureOut">
              <a:rPr lang="en-CA" smtClean="0"/>
              <a:t>2018-09-28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1564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D751C-114E-49D8-B865-DF9A88A076E0}" type="datetimeFigureOut">
              <a:rPr lang="en-CA" smtClean="0"/>
              <a:t>2018-09-28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349903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D751C-114E-49D8-B865-DF9A88A076E0}" type="datetimeFigureOut">
              <a:rPr lang="en-CA" smtClean="0"/>
              <a:t>2018-09-28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391467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D751C-114E-49D8-B865-DF9A88A076E0}" type="datetimeFigureOut">
              <a:rPr lang="en-CA" smtClean="0"/>
              <a:t>2018-09-28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216927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D751C-114E-49D8-B865-DF9A88A076E0}" type="datetimeFigureOut">
              <a:rPr lang="en-CA" smtClean="0"/>
              <a:t>2018-09-28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231271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D751C-114E-49D8-B865-DF9A88A076E0}" type="datetimeFigureOut">
              <a:rPr lang="en-CA" smtClean="0"/>
              <a:t>2018-09-28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418432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2D751C-114E-49D8-B865-DF9A88A076E0}" type="datetimeFigureOut">
              <a:rPr lang="en-CA" smtClean="0"/>
              <a:t>2018-09-28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35039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2D751C-114E-49D8-B865-DF9A88A076E0}" type="datetimeFigureOut">
              <a:rPr lang="en-CA" smtClean="0"/>
              <a:t>2018-09-28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D9AA56-DE0D-4B78-9597-ACCAB79B0421}" type="slidenum">
              <a:rPr lang="en-CA" smtClean="0"/>
              <a:t>‹#›</a:t>
            </a:fld>
            <a:endParaRPr lang="en-CA"/>
          </a:p>
        </p:txBody>
      </p:sp>
    </p:spTree>
    <p:extLst>
      <p:ext uri="{BB962C8B-B14F-4D97-AF65-F5344CB8AC3E}">
        <p14:creationId xmlns:p14="http://schemas.microsoft.com/office/powerpoint/2010/main" val="160615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D751C-114E-49D8-B865-DF9A88A076E0}" type="datetimeFigureOut">
              <a:rPr lang="en-CA" smtClean="0"/>
              <a:t>2018-09-28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9AA56-DE0D-4B78-9597-ACCAB79B0421}" type="slidenum">
              <a:rPr lang="en-CA" smtClean="0"/>
              <a:t>‹#›</a:t>
            </a:fld>
            <a:endParaRPr lang="en-CA"/>
          </a:p>
        </p:txBody>
      </p:sp>
    </p:spTree>
    <p:extLst>
      <p:ext uri="{BB962C8B-B14F-4D97-AF65-F5344CB8AC3E}">
        <p14:creationId xmlns:p14="http://schemas.microsoft.com/office/powerpoint/2010/main" val="2643868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islamicreliefcanada.org/" TargetMode="External"/><Relationship Id="rId7" Type="http://schemas.openxmlformats.org/officeDocument/2006/relationships/hyperlink" Target="http://hamas.ps/en/"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www.islamic-relief.org/" TargetMode="External"/><Relationship Id="rId4" Type="http://schemas.openxmlformats.org/officeDocument/2006/relationships/image" Target="../media/image1.png"/><Relationship Id="rId9" Type="http://schemas.openxmlformats.org/officeDocument/2006/relationships/hyperlink" Target="https://www.publicsafety.gc.ca/cnt/ntnl-scrt/cntr-trrrsm/lstd-ntts/crrnt-lstd-ntts-en.aspx#202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uk.reuters.com/article/2014/06/19/uk-palestinians-israel-charities-idUKKBN0EU1FE20140619" TargetMode="External"/><Relationship Id="rId13" Type="http://schemas.openxmlformats.org/officeDocument/2006/relationships/image" Target="../media/image2.png"/><Relationship Id="rId18" Type="http://schemas.openxmlformats.org/officeDocument/2006/relationships/image" Target="../media/image9.png"/><Relationship Id="rId26" Type="http://schemas.openxmlformats.org/officeDocument/2006/relationships/image" Target="../media/image14.jpg"/><Relationship Id="rId3" Type="http://schemas.openxmlformats.org/officeDocument/2006/relationships/hyperlink" Target="https://www.ft.com/" TargetMode="External"/><Relationship Id="rId21" Type="http://schemas.openxmlformats.org/officeDocument/2006/relationships/image" Target="../media/image11.png"/><Relationship Id="rId7" Type="http://schemas.openxmlformats.org/officeDocument/2006/relationships/hyperlink" Target="https://www.civilsociety.co.uk/news/islamic-relief-s-donation-page-is-removed-from-caf-website.html" TargetMode="External"/><Relationship Id="rId12" Type="http://schemas.openxmlformats.org/officeDocument/2006/relationships/hyperlink" Target="https://www.thenational.ae/uae/government/list-of-groups-designated-terrorist-organisations-by-the-uae-1.270037" TargetMode="External"/><Relationship Id="rId17" Type="http://schemas.openxmlformats.org/officeDocument/2006/relationships/image" Target="../media/image8.svg"/><Relationship Id="rId25" Type="http://schemas.openxmlformats.org/officeDocument/2006/relationships/hyperlink" Target="https://www.ubs.com/ca/en.html" TargetMode="External"/><Relationship Id="rId2" Type="http://schemas.openxmlformats.org/officeDocument/2006/relationships/notesSlide" Target="../notesSlides/notesSlide2.xml"/><Relationship Id="rId16" Type="http://schemas.openxmlformats.org/officeDocument/2006/relationships/image" Target="../media/image7.png"/><Relationship Id="rId20" Type="http://schemas.openxmlformats.org/officeDocument/2006/relationships/hyperlink" Target="https://www.cafonline.org/" TargetMode="External"/><Relationship Id="rId1" Type="http://schemas.openxmlformats.org/officeDocument/2006/relationships/slideLayout" Target="../slideLayouts/slideLayout6.xml"/><Relationship Id="rId6" Type="http://schemas.openxmlformats.org/officeDocument/2006/relationships/hyperlink" Target="https://business.financialpost.com/news/financial-post-charities-of-the-year-2014" TargetMode="External"/><Relationship Id="rId11" Type="http://schemas.openxmlformats.org/officeDocument/2006/relationships/hyperlink" Target="https://moneyjihad.wordpress.com/2012/11/09/ubs-closes-islamic-relief-account-over-terror-risk/" TargetMode="External"/><Relationship Id="rId24" Type="http://schemas.openxmlformats.org/officeDocument/2006/relationships/image" Target="../media/image13.svg"/><Relationship Id="rId5" Type="http://schemas.openxmlformats.org/officeDocument/2006/relationships/hyperlink" Target="http://www.parl.gc.ca/content/sen/committee/412/SECD/52124-E.HTM" TargetMode="External"/><Relationship Id="rId15" Type="http://schemas.openxmlformats.org/officeDocument/2006/relationships/image" Target="../media/image6.svg"/><Relationship Id="rId23" Type="http://schemas.openxmlformats.org/officeDocument/2006/relationships/image" Target="../media/image12.png"/><Relationship Id="rId10" Type="http://schemas.openxmlformats.org/officeDocument/2006/relationships/hyperlink" Target="https://www.thetimes.co.uk/article/terror-fear-makes-hsbc-cut-ties-to-muslim-charity-fgm5d796mlr" TargetMode="External"/><Relationship Id="rId19"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hyperlink" Target="https://bdnews24.com/bangladesh/2017/10/11/bangladesh-bans-three-ngos-from-providing-aid-for-rohingya-refugees" TargetMode="External"/><Relationship Id="rId14" Type="http://schemas.openxmlformats.org/officeDocument/2006/relationships/image" Target="../media/image5.png"/><Relationship Id="rId22" Type="http://schemas.openxmlformats.org/officeDocument/2006/relationships/hyperlink" Target="https://www.hsbc.ca/1/2/persona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ourcommons.ca/Parliamentarians/en/members/Iqra-Khalid(88849)/CurrentRoles" TargetMode="External"/><Relationship Id="rId13" Type="http://schemas.openxmlformats.org/officeDocument/2006/relationships/image" Target="../media/image18.jpg"/><Relationship Id="rId18" Type="http://schemas.openxmlformats.org/officeDocument/2006/relationships/hyperlink" Target="https://openparliament.ca/debates/2017/6/5/omar-alghabra-1/" TargetMode="External"/><Relationship Id="rId3" Type="http://schemas.openxmlformats.org/officeDocument/2006/relationships/hyperlink" Target="https://www.islamicreliefcanada.org/" TargetMode="External"/><Relationship Id="rId21" Type="http://schemas.openxmlformats.org/officeDocument/2006/relationships/hyperlink" Target="https://www.youtube.com/watch?v=oP94FI5N2Zo" TargetMode="External"/><Relationship Id="rId7" Type="http://schemas.openxmlformats.org/officeDocument/2006/relationships/image" Target="../media/image15.jpg"/><Relationship Id="rId12" Type="http://schemas.openxmlformats.org/officeDocument/2006/relationships/image" Target="../media/image17.jpg"/><Relationship Id="rId17" Type="http://schemas.openxmlformats.org/officeDocument/2006/relationships/hyperlink" Target="https://www.canada.ca/en/global-affairs/news/2017/03/canada_announcesfundinginresponsetoseverefoodcrisesinnigeriasoma.html" TargetMode="External"/><Relationship Id="rId2" Type="http://schemas.openxmlformats.org/officeDocument/2006/relationships/notesSlide" Target="../notesSlides/notesSlide3.xml"/><Relationship Id="rId16" Type="http://schemas.openxmlformats.org/officeDocument/2006/relationships/image" Target="../media/image20.jpg"/><Relationship Id="rId20" Type="http://schemas.openxmlformats.org/officeDocument/2006/relationships/hyperlink" Target="http://international.gc.ca/world-monde/issues_development-enjeux_developpement/response_conflict-reponse_conflits/canadian_humanitarian-canadien_humanitaire.aspx?lang=eng" TargetMode="External"/><Relationship Id="rId1" Type="http://schemas.openxmlformats.org/officeDocument/2006/relationships/slideLayout" Target="../slideLayouts/slideLayout6.xml"/><Relationship Id="rId6" Type="http://schemas.openxmlformats.org/officeDocument/2006/relationships/hyperlink" Target="https://www.ourcommons.ca/Parliamentarians/en/members/Marie-Claude-Bibeau(88449)/CurrentRoles" TargetMode="External"/><Relationship Id="rId11" Type="http://schemas.openxmlformats.org/officeDocument/2006/relationships/hyperlink" Target="https://www.ourcommons.ca/Parliamentarians/en/members/Ahmed-Hussen(89020)/CurrentRoles" TargetMode="External"/><Relationship Id="rId5" Type="http://schemas.openxmlformats.org/officeDocument/2006/relationships/hyperlink" Target="https://www.ourcommons.ca/Parliamentarians/en/members/Omar-Alghabra(89535)/CurrentRoles" TargetMode="External"/><Relationship Id="rId15" Type="http://schemas.openxmlformats.org/officeDocument/2006/relationships/image" Target="../media/image19.jpg"/><Relationship Id="rId10" Type="http://schemas.openxmlformats.org/officeDocument/2006/relationships/image" Target="../media/image16.jpg"/><Relationship Id="rId19" Type="http://schemas.openxmlformats.org/officeDocument/2006/relationships/hyperlink" Target="https://www.youtube.com/watch?v=33U9ZNMM-4o" TargetMode="External"/><Relationship Id="rId4" Type="http://schemas.openxmlformats.org/officeDocument/2006/relationships/image" Target="../media/image1.png"/><Relationship Id="rId9" Type="http://schemas.openxmlformats.org/officeDocument/2006/relationships/hyperlink" Target="https://www.ourcommons.ca/Parliamentarians/en/members/Chrystia-Freeland(84665)/CurrentRoles" TargetMode="External"/><Relationship Id="rId14" Type="http://schemas.openxmlformats.org/officeDocument/2006/relationships/hyperlink" Target="https://www.ourcommons.ca/Parliamentarians/en/members/Justin-Trudeau(58733)/CurrentRo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slamicreliefcanada.org/wp-content/uploads/2018/08/Financial-Statements-Islamic-Relief-Canada-2017.pdf" TargetMode="Externa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islamic-relief.org/" TargetMode="External"/><Relationship Id="rId5" Type="http://schemas.openxmlformats.org/officeDocument/2006/relationships/image" Target="../media/image1.png"/><Relationship Id="rId4" Type="http://schemas.openxmlformats.org/officeDocument/2006/relationships/hyperlink" Target="https://www.islamicreliefcanada.or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anada.ca/en/employment-social-development/services/funding/canada-summer-jobs/amounts-paid-2017/ontario.html" TargetMode="External"/><Relationship Id="rId3" Type="http://schemas.openxmlformats.org/officeDocument/2006/relationships/hyperlink" Target="http://international.gc.ca/world-monde/issues_development-enjeux_developpement/response_conflict-reponse_conflits/canadian_humanitarian-canadien_humanitaire.aspx?lang=eng" TargetMode="External"/><Relationship Id="rId7" Type="http://schemas.openxmlformats.org/officeDocument/2006/relationships/hyperlink" Target="https://www.islamicreliefcanada.org/appeals/myanma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canada.ca/en/global-affairs/news/2017/03/canada_provides_fundingtorespondtofoodcrisesinnigeriasomaliasout.html" TargetMode="External"/><Relationship Id="rId11" Type="http://schemas.openxmlformats.org/officeDocument/2006/relationships/image" Target="../media/image1.png"/><Relationship Id="rId5" Type="http://schemas.openxmlformats.org/officeDocument/2006/relationships/hyperlink" Target="https://www.youtube.com/watch?v=33U9ZNMM-4o" TargetMode="External"/><Relationship Id="rId10" Type="http://schemas.openxmlformats.org/officeDocument/2006/relationships/hyperlink" Target="https://www.islamicreliefcanada.org/" TargetMode="External"/><Relationship Id="rId4" Type="http://schemas.openxmlformats.org/officeDocument/2006/relationships/hyperlink" Target="https://www.canada.ca/en/global-affairs/news/2017/02/backgrounder_-_canadashumanitariananddevelopmentassistancetosyri.html" TargetMode="External"/><Relationship Id="rId9" Type="http://schemas.openxmlformats.org/officeDocument/2006/relationships/hyperlink" Target="http://disclosure.esdc.gc.ca/dp-pd/eec-csj/eec-csj.jsp?lang=eng&amp;organization=islamic%20relief&amp;jurisdiction=6"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islamicreliefcanada.org/" TargetMode="External"/><Relationship Id="rId3" Type="http://schemas.openxmlformats.org/officeDocument/2006/relationships/hyperlink" Target="http://www.masjidma.com/2017/06/22/pm-trudeau-%C2%B7-making-a-difference-with-islamic-relief-canada/" TargetMode="External"/><Relationship Id="rId7" Type="http://schemas.openxmlformats.org/officeDocument/2006/relationships/hyperlink" Target="https://www.youtube.com/watch?v=oP94FI5N2Zo"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hyperlink" Target="https://www.ourcommons.ca/Parliamentarians/en/members/Justin-Trudeau(58733)/CurrentRoles" TargetMode="External"/><Relationship Id="rId4" Type="http://schemas.openxmlformats.org/officeDocument/2006/relationships/image" Target="../media/image21.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3DBB06EC-CFD9-4382-9FD8-0E9C2ABE96B6}"/>
              </a:ext>
            </a:extLst>
          </p:cNvPr>
          <p:cNvSpPr>
            <a:spLocks noGrp="1"/>
          </p:cNvSpPr>
          <p:nvPr>
            <p:ph type="title"/>
          </p:nvPr>
        </p:nvSpPr>
        <p:spPr>
          <a:xfrm>
            <a:off x="628650" y="1587610"/>
            <a:ext cx="7886700" cy="926047"/>
          </a:xfrm>
        </p:spPr>
        <p:txBody>
          <a:bodyPr>
            <a:normAutofit/>
          </a:bodyPr>
          <a:lstStyle/>
          <a:p>
            <a:pPr algn="ctr"/>
            <a:r>
              <a:rPr lang="en-CA" sz="3600" b="1" dirty="0">
                <a:latin typeface="+mn-lt"/>
              </a:rPr>
              <a:t>The Money Flow</a:t>
            </a:r>
          </a:p>
        </p:txBody>
      </p:sp>
      <p:pic>
        <p:nvPicPr>
          <p:cNvPr id="6" name="Picture 5">
            <a:hlinkClick r:id="rId3"/>
            <a:extLst>
              <a:ext uri="{FF2B5EF4-FFF2-40B4-BE49-F238E27FC236}">
                <a16:creationId xmlns:a16="http://schemas.microsoft.com/office/drawing/2014/main" id="{D2A3D927-A435-4A2C-9C33-955D69DF0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7" y="2845901"/>
            <a:ext cx="1828800" cy="1177291"/>
          </a:xfrm>
          <a:prstGeom prst="rect">
            <a:avLst/>
          </a:prstGeom>
        </p:spPr>
      </p:pic>
      <p:pic>
        <p:nvPicPr>
          <p:cNvPr id="8" name="Picture 7">
            <a:hlinkClick r:id="rId5"/>
            <a:extLst>
              <a:ext uri="{FF2B5EF4-FFF2-40B4-BE49-F238E27FC236}">
                <a16:creationId xmlns:a16="http://schemas.microsoft.com/office/drawing/2014/main" id="{37FEA019-1605-429A-8CC1-D0A16A45D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7125" y="2950226"/>
            <a:ext cx="1828800" cy="966439"/>
          </a:xfrm>
          <a:prstGeom prst="rect">
            <a:avLst/>
          </a:prstGeom>
        </p:spPr>
      </p:pic>
      <p:cxnSp>
        <p:nvCxnSpPr>
          <p:cNvPr id="16" name="Connector: Curved 13">
            <a:extLst>
              <a:ext uri="{FF2B5EF4-FFF2-40B4-BE49-F238E27FC236}">
                <a16:creationId xmlns:a16="http://schemas.microsoft.com/office/drawing/2014/main" id="{E34AE990-EE8F-42CA-B8B1-14136980AA73}"/>
              </a:ext>
            </a:extLst>
          </p:cNvPr>
          <p:cNvCxnSpPr>
            <a:cxnSpLocks/>
            <a:stCxn id="6" idx="3"/>
            <a:endCxn id="8" idx="1"/>
          </p:cNvCxnSpPr>
          <p:nvPr/>
        </p:nvCxnSpPr>
        <p:spPr>
          <a:xfrm flipV="1">
            <a:off x="2329937" y="3433446"/>
            <a:ext cx="1337188" cy="1101"/>
          </a:xfrm>
          <a:prstGeom prst="straightConnector1">
            <a:avLst/>
          </a:prstGeom>
          <a:ln w="57150">
            <a:solidFill>
              <a:srgbClr val="FF0000"/>
            </a:solidFill>
            <a:headEnd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9" name="Connector: Curved 13">
            <a:extLst>
              <a:ext uri="{FF2B5EF4-FFF2-40B4-BE49-F238E27FC236}">
                <a16:creationId xmlns:a16="http://schemas.microsoft.com/office/drawing/2014/main" id="{93D7EE3C-8991-4E02-9F82-431CF8BA8450}"/>
              </a:ext>
            </a:extLst>
          </p:cNvPr>
          <p:cNvCxnSpPr>
            <a:cxnSpLocks/>
            <a:stCxn id="8" idx="3"/>
            <a:endCxn id="3" idx="1"/>
          </p:cNvCxnSpPr>
          <p:nvPr/>
        </p:nvCxnSpPr>
        <p:spPr>
          <a:xfrm flipV="1">
            <a:off x="5495925" y="3427646"/>
            <a:ext cx="1378437" cy="5800"/>
          </a:xfrm>
          <a:prstGeom prst="straightConnector1">
            <a:avLst/>
          </a:prstGeom>
          <a:ln w="57150">
            <a:solidFill>
              <a:srgbClr val="FF0000"/>
            </a:solidFill>
            <a:headEnd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27" name="Banknotes">
            <a:extLst>
              <a:ext uri="{FF2B5EF4-FFF2-40B4-BE49-F238E27FC236}">
                <a16:creationId xmlns:a16="http://schemas.microsoft.com/office/drawing/2014/main" id="{00776972-9205-487A-B7B5-9AD8FA6839B4}"/>
              </a:ext>
            </a:extLst>
          </p:cNvPr>
          <p:cNvSpPr>
            <a:spLocks noChangeAspect="1" noEditPoints="1"/>
          </p:cNvSpPr>
          <p:nvPr/>
        </p:nvSpPr>
        <p:spPr bwMode="auto">
          <a:xfrm>
            <a:off x="2621874" y="3086651"/>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solidFill>
              <a:schemeClr val="accent6"/>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grpSp>
        <p:nvGrpSpPr>
          <p:cNvPr id="32" name="Group 31">
            <a:extLst>
              <a:ext uri="{FF2B5EF4-FFF2-40B4-BE49-F238E27FC236}">
                <a16:creationId xmlns:a16="http://schemas.microsoft.com/office/drawing/2014/main" id="{4C2A3944-9D40-4E9B-8972-A82B328FBC93}"/>
              </a:ext>
            </a:extLst>
          </p:cNvPr>
          <p:cNvGrpSpPr/>
          <p:nvPr/>
        </p:nvGrpSpPr>
        <p:grpSpPr>
          <a:xfrm>
            <a:off x="6874362" y="2513246"/>
            <a:ext cx="1671278" cy="2281535"/>
            <a:chOff x="6874362" y="2513246"/>
            <a:chExt cx="1671278" cy="2281535"/>
          </a:xfrm>
        </p:grpSpPr>
        <p:pic>
          <p:nvPicPr>
            <p:cNvPr id="3" name="Picture 2" descr="The Islamic Resistance Movement aka Hamas">
              <a:hlinkClick r:id="rId7"/>
              <a:extLst>
                <a:ext uri="{FF2B5EF4-FFF2-40B4-BE49-F238E27FC236}">
                  <a16:creationId xmlns:a16="http://schemas.microsoft.com/office/drawing/2014/main" id="{3743AB49-C6AD-47E9-A523-C7FCB24616DC}"/>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4362" y="2513246"/>
              <a:ext cx="1671278" cy="1828800"/>
            </a:xfrm>
            <a:prstGeom prst="rect">
              <a:avLst/>
            </a:prstGeom>
          </p:spPr>
        </p:pic>
        <p:sp>
          <p:nvSpPr>
            <p:cNvPr id="31" name="Rectangle 30">
              <a:hlinkClick r:id="rId9"/>
              <a:extLst>
                <a:ext uri="{FF2B5EF4-FFF2-40B4-BE49-F238E27FC236}">
                  <a16:creationId xmlns:a16="http://schemas.microsoft.com/office/drawing/2014/main" id="{F9B4DDD4-3ADF-4F37-AA15-F796F6D18021}"/>
                </a:ext>
              </a:extLst>
            </p:cNvPr>
            <p:cNvSpPr/>
            <p:nvPr/>
          </p:nvSpPr>
          <p:spPr>
            <a:xfrm>
              <a:off x="7191276" y="4333116"/>
              <a:ext cx="103746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Hamas</a:t>
              </a:r>
            </a:p>
          </p:txBody>
        </p:sp>
      </p:grpSp>
      <p:sp>
        <p:nvSpPr>
          <p:cNvPr id="12" name="Banknotes">
            <a:extLst>
              <a:ext uri="{FF2B5EF4-FFF2-40B4-BE49-F238E27FC236}">
                <a16:creationId xmlns:a16="http://schemas.microsoft.com/office/drawing/2014/main" id="{71B3D1AD-8210-4A0A-8707-FBA1925E018A}"/>
              </a:ext>
            </a:extLst>
          </p:cNvPr>
          <p:cNvSpPr>
            <a:spLocks noChangeAspect="1" noEditPoints="1"/>
          </p:cNvSpPr>
          <p:nvPr/>
        </p:nvSpPr>
        <p:spPr bwMode="auto">
          <a:xfrm>
            <a:off x="5768683" y="3078275"/>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solidFill>
              <a:schemeClr val="accent6"/>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1186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hlinkClick r:id="rId3"/>
            <a:extLst>
              <a:ext uri="{FF2B5EF4-FFF2-40B4-BE49-F238E27FC236}">
                <a16:creationId xmlns:a16="http://schemas.microsoft.com/office/drawing/2014/main" id="{10BB0CAF-ADDB-4580-9ADE-304C62995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071" y="3646944"/>
            <a:ext cx="914400" cy="914400"/>
          </a:xfrm>
          <a:prstGeom prst="rect">
            <a:avLst/>
          </a:prstGeom>
        </p:spPr>
      </p:pic>
      <p:sp>
        <p:nvSpPr>
          <p:cNvPr id="5" name="Rectangle: Rounded Corners 4">
            <a:hlinkClick r:id="rId5"/>
            <a:extLst>
              <a:ext uri="{FF2B5EF4-FFF2-40B4-BE49-F238E27FC236}">
                <a16:creationId xmlns:a16="http://schemas.microsoft.com/office/drawing/2014/main" id="{0A01A6F7-3F86-43DE-B465-8153A52758B3}"/>
              </a:ext>
            </a:extLst>
          </p:cNvPr>
          <p:cNvSpPr/>
          <p:nvPr/>
        </p:nvSpPr>
        <p:spPr>
          <a:xfrm>
            <a:off x="3439044" y="4543222"/>
            <a:ext cx="2286000" cy="71508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Testimony to Canadian Senate</a:t>
            </a:r>
          </a:p>
        </p:txBody>
      </p:sp>
      <p:sp>
        <p:nvSpPr>
          <p:cNvPr id="6" name="Rectangle: Rounded Corners 5">
            <a:hlinkClick r:id="rId6"/>
            <a:extLst>
              <a:ext uri="{FF2B5EF4-FFF2-40B4-BE49-F238E27FC236}">
                <a16:creationId xmlns:a16="http://schemas.microsoft.com/office/drawing/2014/main" id="{2DBB4E42-F649-4025-9BEC-F3E36B5CCC63}"/>
              </a:ext>
            </a:extLst>
          </p:cNvPr>
          <p:cNvSpPr/>
          <p:nvPr/>
        </p:nvSpPr>
        <p:spPr>
          <a:xfrm>
            <a:off x="922635" y="4531454"/>
            <a:ext cx="1819275" cy="71508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Financial Times Canada</a:t>
            </a:r>
          </a:p>
        </p:txBody>
      </p:sp>
      <p:sp>
        <p:nvSpPr>
          <p:cNvPr id="7" name="Rectangle: Rounded Corners 6">
            <a:hlinkClick r:id="rId7"/>
            <a:extLst>
              <a:ext uri="{FF2B5EF4-FFF2-40B4-BE49-F238E27FC236}">
                <a16:creationId xmlns:a16="http://schemas.microsoft.com/office/drawing/2014/main" id="{1995CF6A-E659-46EF-BA03-4B9350F7E163}"/>
              </a:ext>
            </a:extLst>
          </p:cNvPr>
          <p:cNvSpPr/>
          <p:nvPr/>
        </p:nvSpPr>
        <p:spPr>
          <a:xfrm>
            <a:off x="6411612" y="4531453"/>
            <a:ext cx="1819275" cy="71508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Charities Aid Foundation</a:t>
            </a:r>
          </a:p>
        </p:txBody>
      </p:sp>
      <p:sp>
        <p:nvSpPr>
          <p:cNvPr id="8" name="Rectangle: Rounded Corners 7">
            <a:hlinkClick r:id="rId8"/>
            <a:extLst>
              <a:ext uri="{FF2B5EF4-FFF2-40B4-BE49-F238E27FC236}">
                <a16:creationId xmlns:a16="http://schemas.microsoft.com/office/drawing/2014/main" id="{66AE630E-D784-4D78-8391-929F0BA8FE9A}"/>
              </a:ext>
            </a:extLst>
          </p:cNvPr>
          <p:cNvSpPr/>
          <p:nvPr/>
        </p:nvSpPr>
        <p:spPr>
          <a:xfrm>
            <a:off x="922635" y="1780955"/>
            <a:ext cx="1819275" cy="408623"/>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Israel</a:t>
            </a:r>
          </a:p>
        </p:txBody>
      </p:sp>
      <p:sp>
        <p:nvSpPr>
          <p:cNvPr id="9" name="Rectangle: Rounded Corners 8">
            <a:hlinkClick r:id="rId9"/>
            <a:extLst>
              <a:ext uri="{FF2B5EF4-FFF2-40B4-BE49-F238E27FC236}">
                <a16:creationId xmlns:a16="http://schemas.microsoft.com/office/drawing/2014/main" id="{02489CD4-8D82-49CE-A15C-6E27EAA2CA72}"/>
              </a:ext>
            </a:extLst>
          </p:cNvPr>
          <p:cNvSpPr/>
          <p:nvPr/>
        </p:nvSpPr>
        <p:spPr>
          <a:xfrm>
            <a:off x="6411612" y="1780955"/>
            <a:ext cx="1819275" cy="408623"/>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Bangladesh</a:t>
            </a:r>
          </a:p>
        </p:txBody>
      </p:sp>
      <p:sp>
        <p:nvSpPr>
          <p:cNvPr id="10" name="Rectangle: Rounded Corners 9">
            <a:hlinkClick r:id="rId10"/>
            <a:extLst>
              <a:ext uri="{FF2B5EF4-FFF2-40B4-BE49-F238E27FC236}">
                <a16:creationId xmlns:a16="http://schemas.microsoft.com/office/drawing/2014/main" id="{CB2D18C7-871E-40A8-8F17-544F58065B5C}"/>
              </a:ext>
            </a:extLst>
          </p:cNvPr>
          <p:cNvSpPr/>
          <p:nvPr/>
        </p:nvSpPr>
        <p:spPr>
          <a:xfrm>
            <a:off x="6411612" y="3224687"/>
            <a:ext cx="1819275" cy="408623"/>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HSBC Bank</a:t>
            </a:r>
          </a:p>
        </p:txBody>
      </p:sp>
      <p:sp>
        <p:nvSpPr>
          <p:cNvPr id="11" name="Rectangle: Rounded Corners 10">
            <a:hlinkClick r:id="rId11"/>
            <a:extLst>
              <a:ext uri="{FF2B5EF4-FFF2-40B4-BE49-F238E27FC236}">
                <a16:creationId xmlns:a16="http://schemas.microsoft.com/office/drawing/2014/main" id="{75C780BB-9AE5-426B-BD08-8CA8C51387E0}"/>
              </a:ext>
            </a:extLst>
          </p:cNvPr>
          <p:cNvSpPr/>
          <p:nvPr/>
        </p:nvSpPr>
        <p:spPr>
          <a:xfrm>
            <a:off x="922634" y="3224688"/>
            <a:ext cx="1819275" cy="408623"/>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UBS Bank</a:t>
            </a:r>
          </a:p>
        </p:txBody>
      </p:sp>
      <p:sp>
        <p:nvSpPr>
          <p:cNvPr id="12" name="Rectangle: Rounded Corners 11">
            <a:hlinkClick r:id="rId12"/>
            <a:extLst>
              <a:ext uri="{FF2B5EF4-FFF2-40B4-BE49-F238E27FC236}">
                <a16:creationId xmlns:a16="http://schemas.microsoft.com/office/drawing/2014/main" id="{7F96FFC8-A1D6-4645-AC28-052595D5DE6B}"/>
              </a:ext>
            </a:extLst>
          </p:cNvPr>
          <p:cNvSpPr/>
          <p:nvPr/>
        </p:nvSpPr>
        <p:spPr>
          <a:xfrm>
            <a:off x="3662359" y="1780955"/>
            <a:ext cx="1819275" cy="71508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United Arab Emirates</a:t>
            </a:r>
          </a:p>
        </p:txBody>
      </p:sp>
      <p:cxnSp>
        <p:nvCxnSpPr>
          <p:cNvPr id="14" name="Connector: Curved 13">
            <a:extLst>
              <a:ext uri="{FF2B5EF4-FFF2-40B4-BE49-F238E27FC236}">
                <a16:creationId xmlns:a16="http://schemas.microsoft.com/office/drawing/2014/main" id="{25B68006-463E-4009-A90F-15A9EF1DD7C8}"/>
              </a:ext>
            </a:extLst>
          </p:cNvPr>
          <p:cNvCxnSpPr>
            <a:cxnSpLocks/>
            <a:stCxn id="8" idx="3"/>
            <a:endCxn id="4" idx="1"/>
          </p:cNvCxnSpPr>
          <p:nvPr/>
        </p:nvCxnSpPr>
        <p:spPr>
          <a:xfrm>
            <a:off x="2741910" y="1985267"/>
            <a:ext cx="971018" cy="1447032"/>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6" name="Connector: Curved 13">
            <a:extLst>
              <a:ext uri="{FF2B5EF4-FFF2-40B4-BE49-F238E27FC236}">
                <a16:creationId xmlns:a16="http://schemas.microsoft.com/office/drawing/2014/main" id="{E2BE77D0-C467-44C2-B4D2-2DBF65F20F60}"/>
              </a:ext>
            </a:extLst>
          </p:cNvPr>
          <p:cNvCxnSpPr>
            <a:cxnSpLocks/>
            <a:stCxn id="12" idx="2"/>
            <a:endCxn id="4" idx="0"/>
          </p:cNvCxnSpPr>
          <p:nvPr/>
        </p:nvCxnSpPr>
        <p:spPr>
          <a:xfrm>
            <a:off x="4571997" y="2496044"/>
            <a:ext cx="6094" cy="479055"/>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Curved 13">
            <a:extLst>
              <a:ext uri="{FF2B5EF4-FFF2-40B4-BE49-F238E27FC236}">
                <a16:creationId xmlns:a16="http://schemas.microsoft.com/office/drawing/2014/main" id="{90CDA3F2-AB27-41E2-97DD-46C8DB90910E}"/>
              </a:ext>
            </a:extLst>
          </p:cNvPr>
          <p:cNvCxnSpPr>
            <a:cxnSpLocks/>
            <a:stCxn id="9" idx="1"/>
            <a:endCxn id="4" idx="3"/>
          </p:cNvCxnSpPr>
          <p:nvPr/>
        </p:nvCxnSpPr>
        <p:spPr>
          <a:xfrm rot="10800000" flipV="1">
            <a:off x="5443254" y="1985267"/>
            <a:ext cx="968358" cy="1447032"/>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2" name="Connector: Curved 13">
            <a:extLst>
              <a:ext uri="{FF2B5EF4-FFF2-40B4-BE49-F238E27FC236}">
                <a16:creationId xmlns:a16="http://schemas.microsoft.com/office/drawing/2014/main" id="{49E31A7B-CEF1-4360-9460-50702F6F23F3}"/>
              </a:ext>
            </a:extLst>
          </p:cNvPr>
          <p:cNvCxnSpPr>
            <a:cxnSpLocks/>
            <a:stCxn id="10" idx="1"/>
            <a:endCxn id="4" idx="3"/>
          </p:cNvCxnSpPr>
          <p:nvPr/>
        </p:nvCxnSpPr>
        <p:spPr>
          <a:xfrm flipH="1">
            <a:off x="5443254" y="3428999"/>
            <a:ext cx="968358" cy="3300"/>
          </a:xfrm>
          <a:prstGeom prst="straightConnector1">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8" name="Connector: Curved 13">
            <a:extLst>
              <a:ext uri="{FF2B5EF4-FFF2-40B4-BE49-F238E27FC236}">
                <a16:creationId xmlns:a16="http://schemas.microsoft.com/office/drawing/2014/main" id="{52AF9F87-EF7B-42F3-985F-87BF4EB7E5C4}"/>
              </a:ext>
            </a:extLst>
          </p:cNvPr>
          <p:cNvCxnSpPr>
            <a:cxnSpLocks/>
            <a:stCxn id="7" idx="1"/>
            <a:endCxn id="4" idx="3"/>
          </p:cNvCxnSpPr>
          <p:nvPr/>
        </p:nvCxnSpPr>
        <p:spPr>
          <a:xfrm rot="10800000">
            <a:off x="5443254" y="3432300"/>
            <a:ext cx="968358" cy="1456699"/>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9" name="Connector: Curved 13">
            <a:extLst>
              <a:ext uri="{FF2B5EF4-FFF2-40B4-BE49-F238E27FC236}">
                <a16:creationId xmlns:a16="http://schemas.microsoft.com/office/drawing/2014/main" id="{A0E4A2A0-31DA-4A3E-B5CB-C78CA4DF0F65}"/>
              </a:ext>
            </a:extLst>
          </p:cNvPr>
          <p:cNvCxnSpPr>
            <a:cxnSpLocks/>
            <a:stCxn id="5" idx="0"/>
            <a:endCxn id="4" idx="2"/>
          </p:cNvCxnSpPr>
          <p:nvPr/>
        </p:nvCxnSpPr>
        <p:spPr>
          <a:xfrm flipH="1" flipV="1">
            <a:off x="4578091" y="3889499"/>
            <a:ext cx="3953" cy="653723"/>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Curved 13">
            <a:extLst>
              <a:ext uri="{FF2B5EF4-FFF2-40B4-BE49-F238E27FC236}">
                <a16:creationId xmlns:a16="http://schemas.microsoft.com/office/drawing/2014/main" id="{7361AA6A-5F17-4B5E-8923-5C39C7E02B3D}"/>
              </a:ext>
            </a:extLst>
          </p:cNvPr>
          <p:cNvCxnSpPr>
            <a:cxnSpLocks/>
            <a:stCxn id="6" idx="3"/>
            <a:endCxn id="4" idx="1"/>
          </p:cNvCxnSpPr>
          <p:nvPr/>
        </p:nvCxnSpPr>
        <p:spPr>
          <a:xfrm flipV="1">
            <a:off x="2741910" y="3432299"/>
            <a:ext cx="971018" cy="1456700"/>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Connector: Curved 13">
            <a:extLst>
              <a:ext uri="{FF2B5EF4-FFF2-40B4-BE49-F238E27FC236}">
                <a16:creationId xmlns:a16="http://schemas.microsoft.com/office/drawing/2014/main" id="{A0F262A2-87CD-41C7-AA66-52E19FA4AF1B}"/>
              </a:ext>
            </a:extLst>
          </p:cNvPr>
          <p:cNvCxnSpPr>
            <a:cxnSpLocks/>
            <a:stCxn id="11" idx="3"/>
            <a:endCxn id="4" idx="1"/>
          </p:cNvCxnSpPr>
          <p:nvPr/>
        </p:nvCxnSpPr>
        <p:spPr>
          <a:xfrm>
            <a:off x="2741909" y="3429000"/>
            <a:ext cx="971019" cy="3299"/>
          </a:xfrm>
          <a:prstGeom prst="straightConnector1">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8" name="Title 37">
            <a:extLst>
              <a:ext uri="{FF2B5EF4-FFF2-40B4-BE49-F238E27FC236}">
                <a16:creationId xmlns:a16="http://schemas.microsoft.com/office/drawing/2014/main" id="{3DBB06EC-CFD9-4382-9FD8-0E9C2ABE96B6}"/>
              </a:ext>
            </a:extLst>
          </p:cNvPr>
          <p:cNvSpPr>
            <a:spLocks noGrp="1"/>
          </p:cNvSpPr>
          <p:nvPr>
            <p:ph type="title"/>
          </p:nvPr>
        </p:nvSpPr>
        <p:spPr>
          <a:xfrm>
            <a:off x="628650" y="100469"/>
            <a:ext cx="7886700" cy="926047"/>
          </a:xfrm>
        </p:spPr>
        <p:txBody>
          <a:bodyPr>
            <a:normAutofit/>
          </a:bodyPr>
          <a:lstStyle/>
          <a:p>
            <a:pPr algn="ctr"/>
            <a:r>
              <a:rPr lang="en-CA" sz="3600" b="1" dirty="0">
                <a:latin typeface="+mn-lt"/>
              </a:rPr>
              <a:t>Terror Funding Warnings</a:t>
            </a:r>
          </a:p>
        </p:txBody>
      </p:sp>
      <p:pic>
        <p:nvPicPr>
          <p:cNvPr id="4" name="Picture 3">
            <a:extLst>
              <a:ext uri="{FF2B5EF4-FFF2-40B4-BE49-F238E27FC236}">
                <a16:creationId xmlns:a16="http://schemas.microsoft.com/office/drawing/2014/main" id="{E47449E7-2827-46E8-8289-B2FF74EF0C1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12928" y="2975099"/>
            <a:ext cx="1730326" cy="914400"/>
          </a:xfrm>
          <a:prstGeom prst="rect">
            <a:avLst/>
          </a:prstGeom>
        </p:spPr>
      </p:pic>
      <p:pic>
        <p:nvPicPr>
          <p:cNvPr id="31" name="Graphic 30">
            <a:hlinkClick r:id="rId9"/>
            <a:extLst>
              <a:ext uri="{FF2B5EF4-FFF2-40B4-BE49-F238E27FC236}">
                <a16:creationId xmlns:a16="http://schemas.microsoft.com/office/drawing/2014/main" id="{DBFA276E-CE1E-436F-A90A-85BDAB91F8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64049" y="1116006"/>
            <a:ext cx="914400" cy="548640"/>
          </a:xfrm>
          <a:prstGeom prst="rect">
            <a:avLst/>
          </a:prstGeom>
          <a:effectLst>
            <a:outerShdw blurRad="63500" sx="102000" sy="102000" algn="ctr" rotWithShape="0">
              <a:prstClr val="black">
                <a:alpha val="40000"/>
              </a:prstClr>
            </a:outerShdw>
          </a:effectLst>
        </p:spPr>
      </p:pic>
      <p:pic>
        <p:nvPicPr>
          <p:cNvPr id="40" name="Graphic 39">
            <a:hlinkClick r:id="rId8"/>
            <a:extLst>
              <a:ext uri="{FF2B5EF4-FFF2-40B4-BE49-F238E27FC236}">
                <a16:creationId xmlns:a16="http://schemas.microsoft.com/office/drawing/2014/main" id="{941894E2-5A10-4F6E-A117-49B863E9CF9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75071" y="1057817"/>
            <a:ext cx="914400" cy="665018"/>
          </a:xfrm>
          <a:prstGeom prst="rect">
            <a:avLst/>
          </a:prstGeom>
          <a:effectLst>
            <a:outerShdw blurRad="63500" sx="102000" sy="102000" algn="ctr" rotWithShape="0">
              <a:prstClr val="black">
                <a:alpha val="40000"/>
              </a:prstClr>
            </a:outerShdw>
          </a:effectLst>
        </p:spPr>
      </p:pic>
      <p:pic>
        <p:nvPicPr>
          <p:cNvPr id="42" name="Graphic 41">
            <a:hlinkClick r:id="rId12"/>
            <a:extLst>
              <a:ext uri="{FF2B5EF4-FFF2-40B4-BE49-F238E27FC236}">
                <a16:creationId xmlns:a16="http://schemas.microsoft.com/office/drawing/2014/main" id="{D5A832E0-362D-4324-8AED-B020E691CB7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19560" y="1152914"/>
            <a:ext cx="914400" cy="457200"/>
          </a:xfrm>
          <a:prstGeom prst="rect">
            <a:avLst/>
          </a:prstGeom>
          <a:effectLst>
            <a:outerShdw blurRad="63500" sx="102000" sy="102000" algn="ctr" rotWithShape="0">
              <a:prstClr val="black">
                <a:alpha val="40000"/>
              </a:prstClr>
            </a:outerShdw>
          </a:effectLst>
        </p:spPr>
      </p:pic>
      <p:pic>
        <p:nvPicPr>
          <p:cNvPr id="48" name="Picture 47">
            <a:hlinkClick r:id="rId20"/>
            <a:extLst>
              <a:ext uri="{FF2B5EF4-FFF2-40B4-BE49-F238E27FC236}">
                <a16:creationId xmlns:a16="http://schemas.microsoft.com/office/drawing/2014/main" id="{A6D2E899-E051-4AFD-ACC3-77EB6BD8B29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64049" y="3819199"/>
            <a:ext cx="914400" cy="569890"/>
          </a:xfrm>
          <a:prstGeom prst="rect">
            <a:avLst/>
          </a:prstGeom>
        </p:spPr>
      </p:pic>
      <p:pic>
        <p:nvPicPr>
          <p:cNvPr id="50" name="Graphic 49">
            <a:hlinkClick r:id="rId22"/>
            <a:extLst>
              <a:ext uri="{FF2B5EF4-FFF2-40B4-BE49-F238E27FC236}">
                <a16:creationId xmlns:a16="http://schemas.microsoft.com/office/drawing/2014/main" id="{0D9BD82E-0C08-4601-97D0-1733EFFCBCC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864049" y="2764819"/>
            <a:ext cx="914400" cy="245962"/>
          </a:xfrm>
          <a:prstGeom prst="rect">
            <a:avLst/>
          </a:prstGeom>
        </p:spPr>
      </p:pic>
      <p:pic>
        <p:nvPicPr>
          <p:cNvPr id="56" name="Picture 55">
            <a:hlinkClick r:id="rId25"/>
            <a:extLst>
              <a:ext uri="{FF2B5EF4-FFF2-40B4-BE49-F238E27FC236}">
                <a16:creationId xmlns:a16="http://schemas.microsoft.com/office/drawing/2014/main" id="{9D073C82-02B0-49F8-B000-D385D417ABE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75071" y="2648227"/>
            <a:ext cx="914400" cy="479146"/>
          </a:xfrm>
          <a:prstGeom prst="rect">
            <a:avLst/>
          </a:prstGeom>
        </p:spPr>
      </p:pic>
    </p:spTree>
    <p:extLst>
      <p:ext uri="{BB962C8B-B14F-4D97-AF65-F5344CB8AC3E}">
        <p14:creationId xmlns:p14="http://schemas.microsoft.com/office/powerpoint/2010/main" val="276348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or: Curved 13">
            <a:extLst>
              <a:ext uri="{FF2B5EF4-FFF2-40B4-BE49-F238E27FC236}">
                <a16:creationId xmlns:a16="http://schemas.microsoft.com/office/drawing/2014/main" id="{49E31A7B-CEF1-4360-9460-50702F6F23F3}"/>
              </a:ext>
            </a:extLst>
          </p:cNvPr>
          <p:cNvCxnSpPr>
            <a:cxnSpLocks/>
            <a:stCxn id="10" idx="1"/>
            <a:endCxn id="5" idx="2"/>
          </p:cNvCxnSpPr>
          <p:nvPr/>
        </p:nvCxnSpPr>
        <p:spPr>
          <a:xfrm rot="10800000">
            <a:off x="4574066" y="1951059"/>
            <a:ext cx="1450868" cy="2052951"/>
          </a:xfrm>
          <a:prstGeom prst="bentConnector2">
            <a:avLst/>
          </a:prstGeom>
          <a:ln w="57150">
            <a:solidFill>
              <a:srgbClr val="FF0000"/>
            </a:solidFill>
            <a:headEnd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Connector: Curved 13">
            <a:extLst>
              <a:ext uri="{FF2B5EF4-FFF2-40B4-BE49-F238E27FC236}">
                <a16:creationId xmlns:a16="http://schemas.microsoft.com/office/drawing/2014/main" id="{A0F262A2-87CD-41C7-AA66-52E19FA4AF1B}"/>
              </a:ext>
            </a:extLst>
          </p:cNvPr>
          <p:cNvCxnSpPr>
            <a:cxnSpLocks/>
            <a:stCxn id="11" idx="3"/>
            <a:endCxn id="5" idx="2"/>
          </p:cNvCxnSpPr>
          <p:nvPr/>
        </p:nvCxnSpPr>
        <p:spPr>
          <a:xfrm flipV="1">
            <a:off x="3099949" y="1951058"/>
            <a:ext cx="1474117" cy="2059070"/>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8" name="Connector: Curved 13">
            <a:extLst>
              <a:ext uri="{FF2B5EF4-FFF2-40B4-BE49-F238E27FC236}">
                <a16:creationId xmlns:a16="http://schemas.microsoft.com/office/drawing/2014/main" id="{52AF9F87-EF7B-42F3-985F-87BF4EB7E5C4}"/>
              </a:ext>
            </a:extLst>
          </p:cNvPr>
          <p:cNvCxnSpPr>
            <a:cxnSpLocks/>
            <a:stCxn id="7" idx="1"/>
            <a:endCxn id="5" idx="2"/>
          </p:cNvCxnSpPr>
          <p:nvPr/>
        </p:nvCxnSpPr>
        <p:spPr>
          <a:xfrm rot="10800000">
            <a:off x="4574067" y="1951058"/>
            <a:ext cx="1479325" cy="3716958"/>
          </a:xfrm>
          <a:prstGeom prst="bentConnector2">
            <a:avLst/>
          </a:prstGeom>
          <a:ln w="57150">
            <a:solidFill>
              <a:srgbClr val="FF0000"/>
            </a:solidFill>
            <a:headEnd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2" name="Connector: Curved 13">
            <a:extLst>
              <a:ext uri="{FF2B5EF4-FFF2-40B4-BE49-F238E27FC236}">
                <a16:creationId xmlns:a16="http://schemas.microsoft.com/office/drawing/2014/main" id="{7361AA6A-5F17-4B5E-8923-5C39C7E02B3D}"/>
              </a:ext>
            </a:extLst>
          </p:cNvPr>
          <p:cNvCxnSpPr>
            <a:cxnSpLocks/>
            <a:stCxn id="6" idx="3"/>
            <a:endCxn id="5" idx="2"/>
          </p:cNvCxnSpPr>
          <p:nvPr/>
        </p:nvCxnSpPr>
        <p:spPr>
          <a:xfrm flipV="1">
            <a:off x="3089571" y="1951058"/>
            <a:ext cx="1484495" cy="3716958"/>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pic>
        <p:nvPicPr>
          <p:cNvPr id="5" name="Picture 4">
            <a:hlinkClick r:id="rId3"/>
            <a:extLst>
              <a:ext uri="{FF2B5EF4-FFF2-40B4-BE49-F238E27FC236}">
                <a16:creationId xmlns:a16="http://schemas.microsoft.com/office/drawing/2014/main" id="{596DDC44-C395-4EB4-81BE-87BFFD041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066" y="969983"/>
            <a:ext cx="1524000" cy="981075"/>
          </a:xfrm>
          <a:prstGeom prst="rect">
            <a:avLst/>
          </a:prstGeom>
        </p:spPr>
      </p:pic>
      <p:sp>
        <p:nvSpPr>
          <p:cNvPr id="38" name="Title 37">
            <a:extLst>
              <a:ext uri="{FF2B5EF4-FFF2-40B4-BE49-F238E27FC236}">
                <a16:creationId xmlns:a16="http://schemas.microsoft.com/office/drawing/2014/main" id="{3DBB06EC-CFD9-4382-9FD8-0E9C2ABE96B6}"/>
              </a:ext>
            </a:extLst>
          </p:cNvPr>
          <p:cNvSpPr>
            <a:spLocks noGrp="1"/>
          </p:cNvSpPr>
          <p:nvPr>
            <p:ph type="title"/>
          </p:nvPr>
        </p:nvSpPr>
        <p:spPr>
          <a:xfrm>
            <a:off x="628650" y="221043"/>
            <a:ext cx="7886700" cy="926047"/>
          </a:xfrm>
        </p:spPr>
        <p:txBody>
          <a:bodyPr>
            <a:noAutofit/>
          </a:bodyPr>
          <a:lstStyle/>
          <a:p>
            <a:pPr algn="ctr"/>
            <a:r>
              <a:rPr lang="en-CA" sz="2800" b="1" dirty="0">
                <a:latin typeface="+mn-lt"/>
              </a:rPr>
              <a:t>Politicians directing Funds to Islamic Relief Canada</a:t>
            </a:r>
          </a:p>
        </p:txBody>
      </p:sp>
      <p:sp>
        <p:nvSpPr>
          <p:cNvPr id="6" name="Rectangle: Rounded Corners 5">
            <a:hlinkClick r:id="rId5"/>
            <a:extLst>
              <a:ext uri="{FF2B5EF4-FFF2-40B4-BE49-F238E27FC236}">
                <a16:creationId xmlns:a16="http://schemas.microsoft.com/office/drawing/2014/main" id="{2DBB4E42-F649-4025-9BEC-F3E36B5CCC63}"/>
              </a:ext>
            </a:extLst>
          </p:cNvPr>
          <p:cNvSpPr/>
          <p:nvPr/>
        </p:nvSpPr>
        <p:spPr>
          <a:xfrm>
            <a:off x="574971" y="5497756"/>
            <a:ext cx="2514600" cy="34051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sz="1400" dirty="0">
                <a:solidFill>
                  <a:sysClr val="windowText" lastClr="000000"/>
                </a:solidFill>
              </a:rPr>
              <a:t>Hon. Omar Alghabra, MP</a:t>
            </a:r>
          </a:p>
        </p:txBody>
      </p:sp>
      <p:pic>
        <p:nvPicPr>
          <p:cNvPr id="3" name="Picture 2">
            <a:hlinkClick r:id="rId6"/>
            <a:extLst>
              <a:ext uri="{FF2B5EF4-FFF2-40B4-BE49-F238E27FC236}">
                <a16:creationId xmlns:a16="http://schemas.microsoft.com/office/drawing/2014/main" id="{EF882B5F-6808-499C-BE3E-D3CB1EC91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7852" y="2633387"/>
            <a:ext cx="705678" cy="1143000"/>
          </a:xfrm>
          <a:prstGeom prst="rect">
            <a:avLst/>
          </a:prstGeom>
          <a:effectLst>
            <a:outerShdw blurRad="63500" sx="102000" sy="102000" algn="ctr" rotWithShape="0">
              <a:prstClr val="black">
                <a:alpha val="40000"/>
              </a:prstClr>
            </a:outerShdw>
          </a:effectLst>
        </p:spPr>
      </p:pic>
      <p:sp>
        <p:nvSpPr>
          <p:cNvPr id="7" name="Rectangle: Rounded Corners 6">
            <a:hlinkClick r:id="rId8"/>
            <a:extLst>
              <a:ext uri="{FF2B5EF4-FFF2-40B4-BE49-F238E27FC236}">
                <a16:creationId xmlns:a16="http://schemas.microsoft.com/office/drawing/2014/main" id="{1995CF6A-E659-46EF-BA03-4B9350F7E163}"/>
              </a:ext>
            </a:extLst>
          </p:cNvPr>
          <p:cNvSpPr/>
          <p:nvPr/>
        </p:nvSpPr>
        <p:spPr>
          <a:xfrm>
            <a:off x="6053391" y="5497756"/>
            <a:ext cx="2514600" cy="34051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sz="1400" dirty="0">
                <a:solidFill>
                  <a:sysClr val="windowText" lastClr="000000"/>
                </a:solidFill>
              </a:rPr>
              <a:t>Hon. Iqra Khalid, MP</a:t>
            </a:r>
          </a:p>
        </p:txBody>
      </p:sp>
      <p:pic>
        <p:nvPicPr>
          <p:cNvPr id="12" name="Picture 11">
            <a:hlinkClick r:id="rId9"/>
            <a:extLst>
              <a:ext uri="{FF2B5EF4-FFF2-40B4-BE49-F238E27FC236}">
                <a16:creationId xmlns:a16="http://schemas.microsoft.com/office/drawing/2014/main" id="{1CFBC676-6541-43B7-B58A-2362330E52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9394" y="977574"/>
            <a:ext cx="705678" cy="1143000"/>
          </a:xfrm>
          <a:prstGeom prst="rect">
            <a:avLst/>
          </a:prstGeom>
          <a:effectLst>
            <a:outerShdw blurRad="63500" sx="102000" sy="102000" algn="ctr" rotWithShape="0">
              <a:prstClr val="black">
                <a:alpha val="40000"/>
              </a:prstClr>
            </a:outerShdw>
          </a:effectLst>
        </p:spPr>
      </p:pic>
      <p:sp>
        <p:nvSpPr>
          <p:cNvPr id="11" name="Rectangle: Rounded Corners 10">
            <a:hlinkClick r:id="rId11"/>
            <a:extLst>
              <a:ext uri="{FF2B5EF4-FFF2-40B4-BE49-F238E27FC236}">
                <a16:creationId xmlns:a16="http://schemas.microsoft.com/office/drawing/2014/main" id="{75C780BB-9AE5-426B-BD08-8CA8C51387E0}"/>
              </a:ext>
            </a:extLst>
          </p:cNvPr>
          <p:cNvSpPr/>
          <p:nvPr/>
        </p:nvSpPr>
        <p:spPr>
          <a:xfrm>
            <a:off x="585349" y="3839868"/>
            <a:ext cx="2514600" cy="34051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sz="1400" dirty="0">
                <a:solidFill>
                  <a:sysClr val="windowText" lastClr="000000"/>
                </a:solidFill>
              </a:rPr>
              <a:t>Hon. Ahmed Hussen, MP</a:t>
            </a:r>
          </a:p>
        </p:txBody>
      </p:sp>
      <p:pic>
        <p:nvPicPr>
          <p:cNvPr id="15" name="Picture 14">
            <a:hlinkClick r:id="rId5"/>
            <a:extLst>
              <a:ext uri="{FF2B5EF4-FFF2-40B4-BE49-F238E27FC236}">
                <a16:creationId xmlns:a16="http://schemas.microsoft.com/office/drawing/2014/main" id="{814AC451-4F39-42C5-929D-FD66C867E1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9810" y="4258203"/>
            <a:ext cx="705678" cy="1143000"/>
          </a:xfrm>
          <a:prstGeom prst="rect">
            <a:avLst/>
          </a:prstGeom>
          <a:effectLst>
            <a:outerShdw blurRad="63500" sx="102000" sy="102000" algn="ctr" rotWithShape="0">
              <a:prstClr val="black">
                <a:alpha val="40000"/>
              </a:prstClr>
            </a:outerShdw>
          </a:effectLst>
        </p:spPr>
      </p:pic>
      <p:sp>
        <p:nvSpPr>
          <p:cNvPr id="10" name="Rectangle: Rounded Corners 9">
            <a:hlinkClick r:id="rId6"/>
            <a:extLst>
              <a:ext uri="{FF2B5EF4-FFF2-40B4-BE49-F238E27FC236}">
                <a16:creationId xmlns:a16="http://schemas.microsoft.com/office/drawing/2014/main" id="{CB2D18C7-871E-40A8-8F17-544F58065B5C}"/>
              </a:ext>
            </a:extLst>
          </p:cNvPr>
          <p:cNvSpPr/>
          <p:nvPr/>
        </p:nvSpPr>
        <p:spPr>
          <a:xfrm>
            <a:off x="6024934" y="3833749"/>
            <a:ext cx="2514600" cy="34051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sz="1400" dirty="0">
                <a:solidFill>
                  <a:sysClr val="windowText" lastClr="000000"/>
                </a:solidFill>
              </a:rPr>
              <a:t>Hon. Marie-Claude Bibeau, MP</a:t>
            </a:r>
          </a:p>
        </p:txBody>
      </p:sp>
      <p:pic>
        <p:nvPicPr>
          <p:cNvPr id="25" name="Picture 24">
            <a:hlinkClick r:id="rId8"/>
            <a:extLst>
              <a:ext uri="{FF2B5EF4-FFF2-40B4-BE49-F238E27FC236}">
                <a16:creationId xmlns:a16="http://schemas.microsoft.com/office/drawing/2014/main" id="{24916946-565E-466A-902F-49876888AD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57852" y="4258203"/>
            <a:ext cx="705678" cy="1143000"/>
          </a:xfrm>
          <a:prstGeom prst="rect">
            <a:avLst/>
          </a:prstGeom>
          <a:effectLst>
            <a:outerShdw blurRad="63500" sx="102000" sy="102000" algn="ctr" rotWithShape="0">
              <a:prstClr val="black">
                <a:alpha val="40000"/>
              </a:prstClr>
            </a:outerShdw>
          </a:effectLst>
        </p:spPr>
      </p:pic>
      <p:sp>
        <p:nvSpPr>
          <p:cNvPr id="8" name="Rectangle: Rounded Corners 7">
            <a:hlinkClick r:id="rId14"/>
            <a:extLst>
              <a:ext uri="{FF2B5EF4-FFF2-40B4-BE49-F238E27FC236}">
                <a16:creationId xmlns:a16="http://schemas.microsoft.com/office/drawing/2014/main" id="{66AE630E-D784-4D78-8391-929F0BA8FE9A}"/>
              </a:ext>
            </a:extLst>
          </p:cNvPr>
          <p:cNvSpPr/>
          <p:nvPr/>
        </p:nvSpPr>
        <p:spPr>
          <a:xfrm>
            <a:off x="578827" y="2208933"/>
            <a:ext cx="2514600" cy="34051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sz="1400" dirty="0">
                <a:solidFill>
                  <a:sysClr val="windowText" lastClr="000000"/>
                </a:solidFill>
              </a:rPr>
              <a:t>Rt. Hon. Justin Trudeau, PM</a:t>
            </a:r>
          </a:p>
        </p:txBody>
      </p:sp>
      <p:pic>
        <p:nvPicPr>
          <p:cNvPr id="27" name="Picture 26">
            <a:hlinkClick r:id="rId11"/>
            <a:extLst>
              <a:ext uri="{FF2B5EF4-FFF2-40B4-BE49-F238E27FC236}">
                <a16:creationId xmlns:a16="http://schemas.microsoft.com/office/drawing/2014/main" id="{FD9A8ACB-0106-4E29-B8C6-6FAC3DF0CA7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89810" y="2637812"/>
            <a:ext cx="705678" cy="1143000"/>
          </a:xfrm>
          <a:prstGeom prst="rect">
            <a:avLst/>
          </a:prstGeom>
          <a:effectLst>
            <a:outerShdw blurRad="63500" sx="102000" sy="102000" algn="ctr" rotWithShape="0">
              <a:prstClr val="black">
                <a:alpha val="40000"/>
              </a:prstClr>
            </a:outerShdw>
          </a:effectLst>
        </p:spPr>
      </p:pic>
      <p:sp>
        <p:nvSpPr>
          <p:cNvPr id="9" name="Rectangle: Rounded Corners 8">
            <a:hlinkClick r:id="rId9"/>
            <a:extLst>
              <a:ext uri="{FF2B5EF4-FFF2-40B4-BE49-F238E27FC236}">
                <a16:creationId xmlns:a16="http://schemas.microsoft.com/office/drawing/2014/main" id="{02489CD4-8D82-49CE-A15C-6E27EAA2CA72}"/>
              </a:ext>
            </a:extLst>
          </p:cNvPr>
          <p:cNvSpPr/>
          <p:nvPr/>
        </p:nvSpPr>
        <p:spPr>
          <a:xfrm>
            <a:off x="6065126" y="2211504"/>
            <a:ext cx="2514600" cy="34051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sz="1400" dirty="0">
                <a:solidFill>
                  <a:sysClr val="windowText" lastClr="000000"/>
                </a:solidFill>
              </a:rPr>
              <a:t>Hon. Chrystia Freeland, MP</a:t>
            </a:r>
          </a:p>
        </p:txBody>
      </p:sp>
      <p:pic>
        <p:nvPicPr>
          <p:cNvPr id="30" name="Picture 29">
            <a:hlinkClick r:id="rId14"/>
            <a:extLst>
              <a:ext uri="{FF2B5EF4-FFF2-40B4-BE49-F238E27FC236}">
                <a16:creationId xmlns:a16="http://schemas.microsoft.com/office/drawing/2014/main" id="{43CCAAD9-5A19-436F-B54E-C3E26BFED83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94827" y="977574"/>
            <a:ext cx="705678" cy="1143000"/>
          </a:xfrm>
          <a:prstGeom prst="rect">
            <a:avLst/>
          </a:prstGeom>
          <a:effectLst>
            <a:outerShdw blurRad="63500" sx="102000" sy="102000" algn="ctr" rotWithShape="0">
              <a:prstClr val="black">
                <a:alpha val="40000"/>
              </a:prstClr>
            </a:outerShdw>
          </a:effectLst>
        </p:spPr>
      </p:pic>
      <p:sp>
        <p:nvSpPr>
          <p:cNvPr id="55" name="Banknotes">
            <a:hlinkClick r:id="rId17"/>
            <a:extLst>
              <a:ext uri="{FF2B5EF4-FFF2-40B4-BE49-F238E27FC236}">
                <a16:creationId xmlns:a16="http://schemas.microsoft.com/office/drawing/2014/main" id="{17B25B23-387A-4AD8-BA95-F38A30727A56}"/>
              </a:ext>
            </a:extLst>
          </p:cNvPr>
          <p:cNvSpPr>
            <a:spLocks noChangeAspect="1" noEditPoints="1"/>
          </p:cNvSpPr>
          <p:nvPr/>
        </p:nvSpPr>
        <p:spPr bwMode="auto">
          <a:xfrm>
            <a:off x="3453361" y="3661109"/>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56" name="Banknotes">
            <a:hlinkClick r:id="rId18"/>
            <a:extLst>
              <a:ext uri="{FF2B5EF4-FFF2-40B4-BE49-F238E27FC236}">
                <a16:creationId xmlns:a16="http://schemas.microsoft.com/office/drawing/2014/main" id="{0E1CC537-5FA5-4D30-B136-F4B961A86B78}"/>
              </a:ext>
            </a:extLst>
          </p:cNvPr>
          <p:cNvSpPr>
            <a:spLocks noChangeAspect="1" noEditPoints="1"/>
          </p:cNvSpPr>
          <p:nvPr/>
        </p:nvSpPr>
        <p:spPr bwMode="auto">
          <a:xfrm>
            <a:off x="3449686" y="5309310"/>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57" name="Banknotes">
            <a:hlinkClick r:id="rId17"/>
            <a:extLst>
              <a:ext uri="{FF2B5EF4-FFF2-40B4-BE49-F238E27FC236}">
                <a16:creationId xmlns:a16="http://schemas.microsoft.com/office/drawing/2014/main" id="{7065909D-F785-4257-8DCA-1173963325BF}"/>
              </a:ext>
            </a:extLst>
          </p:cNvPr>
          <p:cNvSpPr>
            <a:spLocks noChangeAspect="1" noEditPoints="1"/>
          </p:cNvSpPr>
          <p:nvPr/>
        </p:nvSpPr>
        <p:spPr bwMode="auto">
          <a:xfrm>
            <a:off x="4923804" y="3644074"/>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58" name="Banknotes">
            <a:hlinkClick r:id="rId19"/>
            <a:extLst>
              <a:ext uri="{FF2B5EF4-FFF2-40B4-BE49-F238E27FC236}">
                <a16:creationId xmlns:a16="http://schemas.microsoft.com/office/drawing/2014/main" id="{8C27ADC0-5230-441D-BE61-FED428A1D51C}"/>
              </a:ext>
            </a:extLst>
          </p:cNvPr>
          <p:cNvSpPr>
            <a:spLocks noChangeAspect="1" noEditPoints="1"/>
          </p:cNvSpPr>
          <p:nvPr/>
        </p:nvSpPr>
        <p:spPr bwMode="auto">
          <a:xfrm>
            <a:off x="4956686" y="5312497"/>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cxnSp>
        <p:nvCxnSpPr>
          <p:cNvPr id="14" name="Connector: Curved 13">
            <a:extLst>
              <a:ext uri="{FF2B5EF4-FFF2-40B4-BE49-F238E27FC236}">
                <a16:creationId xmlns:a16="http://schemas.microsoft.com/office/drawing/2014/main" id="{25B68006-463E-4009-A90F-15A9EF1DD7C8}"/>
              </a:ext>
            </a:extLst>
          </p:cNvPr>
          <p:cNvCxnSpPr>
            <a:cxnSpLocks/>
            <a:stCxn id="8" idx="3"/>
            <a:endCxn id="5" idx="2"/>
          </p:cNvCxnSpPr>
          <p:nvPr/>
        </p:nvCxnSpPr>
        <p:spPr>
          <a:xfrm flipV="1">
            <a:off x="3093427" y="1951058"/>
            <a:ext cx="1480639" cy="428135"/>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9" name="Connector: Curved 13">
            <a:extLst>
              <a:ext uri="{FF2B5EF4-FFF2-40B4-BE49-F238E27FC236}">
                <a16:creationId xmlns:a16="http://schemas.microsoft.com/office/drawing/2014/main" id="{90CDA3F2-AB27-41E2-97DD-46C8DB90910E}"/>
              </a:ext>
            </a:extLst>
          </p:cNvPr>
          <p:cNvCxnSpPr>
            <a:cxnSpLocks/>
            <a:stCxn id="9" idx="1"/>
            <a:endCxn id="5" idx="2"/>
          </p:cNvCxnSpPr>
          <p:nvPr/>
        </p:nvCxnSpPr>
        <p:spPr>
          <a:xfrm rot="10800000">
            <a:off x="4574066" y="1951058"/>
            <a:ext cx="1491060" cy="430706"/>
          </a:xfrm>
          <a:prstGeom prst="bentConnector2">
            <a:avLst/>
          </a:prstGeom>
          <a:ln w="57150">
            <a:solidFill>
              <a:srgbClr val="FF0000"/>
            </a:solidFill>
            <a:headEnd w="lg" len="lg"/>
            <a:tailEnd type="triangle" w="lg" len="lg"/>
          </a:ln>
          <a:effectLst/>
        </p:spPr>
        <p:style>
          <a:lnRef idx="1">
            <a:schemeClr val="accent1"/>
          </a:lnRef>
          <a:fillRef idx="0">
            <a:schemeClr val="accent1"/>
          </a:fillRef>
          <a:effectRef idx="0">
            <a:schemeClr val="accent1"/>
          </a:effectRef>
          <a:fontRef idx="minor">
            <a:schemeClr val="tx1"/>
          </a:fontRef>
        </p:style>
      </p:cxnSp>
      <p:sp>
        <p:nvSpPr>
          <p:cNvPr id="54" name="Banknotes">
            <a:hlinkClick r:id="rId20"/>
            <a:extLst>
              <a:ext uri="{FF2B5EF4-FFF2-40B4-BE49-F238E27FC236}">
                <a16:creationId xmlns:a16="http://schemas.microsoft.com/office/drawing/2014/main" id="{D85B24CF-7571-4BB2-A4F9-9FD43645C5FA}"/>
              </a:ext>
            </a:extLst>
          </p:cNvPr>
          <p:cNvSpPr>
            <a:spLocks noChangeAspect="1" noEditPoints="1"/>
          </p:cNvSpPr>
          <p:nvPr/>
        </p:nvSpPr>
        <p:spPr bwMode="auto">
          <a:xfrm>
            <a:off x="4944609" y="2020297"/>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47" name="Banknotes">
            <a:hlinkClick r:id="rId21"/>
            <a:extLst>
              <a:ext uri="{FF2B5EF4-FFF2-40B4-BE49-F238E27FC236}">
                <a16:creationId xmlns:a16="http://schemas.microsoft.com/office/drawing/2014/main" id="{E81D851E-EE7D-4580-AB14-217D26726EA1}"/>
              </a:ext>
            </a:extLst>
          </p:cNvPr>
          <p:cNvSpPr>
            <a:spLocks noChangeAspect="1" noEditPoints="1"/>
          </p:cNvSpPr>
          <p:nvPr/>
        </p:nvSpPr>
        <p:spPr bwMode="auto">
          <a:xfrm>
            <a:off x="3449686" y="2026245"/>
            <a:ext cx="714085" cy="685800"/>
          </a:xfrm>
          <a:custGeom>
            <a:avLst/>
            <a:gdLst>
              <a:gd name="T0" fmla="*/ 761 w 1399"/>
              <a:gd name="T1" fmla="*/ 156 h 1330"/>
              <a:gd name="T2" fmla="*/ 0 w 1399"/>
              <a:gd name="T3" fmla="*/ 573 h 1330"/>
              <a:gd name="T4" fmla="*/ 123 w 1399"/>
              <a:gd name="T5" fmla="*/ 624 h 1330"/>
              <a:gd name="T6" fmla="*/ 249 w 1399"/>
              <a:gd name="T7" fmla="*/ 543 h 1330"/>
              <a:gd name="T8" fmla="*/ 880 w 1399"/>
              <a:gd name="T9" fmla="*/ 192 h 1330"/>
              <a:gd name="T10" fmla="*/ 932 w 1399"/>
              <a:gd name="T11" fmla="*/ 219 h 1330"/>
              <a:gd name="T12" fmla="*/ 1038 w 1399"/>
              <a:gd name="T13" fmla="*/ 238 h 1330"/>
              <a:gd name="T14" fmla="*/ 1195 w 1399"/>
              <a:gd name="T15" fmla="*/ 451 h 1330"/>
              <a:gd name="T16" fmla="*/ 1168 w 1399"/>
              <a:gd name="T17" fmla="*/ 504 h 1330"/>
              <a:gd name="T18" fmla="*/ 1345 w 1399"/>
              <a:gd name="T19" fmla="*/ 543 h 1330"/>
              <a:gd name="T20" fmla="*/ 1048 w 1399"/>
              <a:gd name="T21" fmla="*/ 0 h 1330"/>
              <a:gd name="T22" fmla="*/ 932 w 1399"/>
              <a:gd name="T23" fmla="*/ 428 h 1330"/>
              <a:gd name="T24" fmla="*/ 1073 w 1399"/>
              <a:gd name="T25" fmla="*/ 428 h 1330"/>
              <a:gd name="T26" fmla="*/ 724 w 1399"/>
              <a:gd name="T27" fmla="*/ 406 h 1330"/>
              <a:gd name="T28" fmla="*/ 503 w 1399"/>
              <a:gd name="T29" fmla="*/ 543 h 1330"/>
              <a:gd name="T30" fmla="*/ 880 w 1399"/>
              <a:gd name="T31" fmla="*/ 494 h 1330"/>
              <a:gd name="T32" fmla="*/ 205 w 1399"/>
              <a:gd name="T33" fmla="*/ 624 h 1330"/>
              <a:gd name="T34" fmla="*/ 205 w 1399"/>
              <a:gd name="T35" fmla="*/ 1004 h 1330"/>
              <a:gd name="T36" fmla="*/ 531 w 1399"/>
              <a:gd name="T37" fmla="*/ 1330 h 1330"/>
              <a:gd name="T38" fmla="*/ 1399 w 1399"/>
              <a:gd name="T39" fmla="*/ 1330 h 1330"/>
              <a:gd name="T40" fmla="*/ 1399 w 1399"/>
              <a:gd name="T41" fmla="*/ 950 h 1330"/>
              <a:gd name="T42" fmla="*/ 1073 w 1399"/>
              <a:gd name="T43" fmla="*/ 624 h 1330"/>
              <a:gd name="T44" fmla="*/ 205 w 1399"/>
              <a:gd name="T45" fmla="*/ 624 h 1330"/>
              <a:gd name="T46" fmla="*/ 1160 w 1399"/>
              <a:gd name="T47" fmla="*/ 711 h 1330"/>
              <a:gd name="T48" fmla="*/ 1192 w 1399"/>
              <a:gd name="T49" fmla="*/ 760 h 1330"/>
              <a:gd name="T50" fmla="*/ 1277 w 1399"/>
              <a:gd name="T51" fmla="*/ 828 h 1330"/>
              <a:gd name="T52" fmla="*/ 1312 w 1399"/>
              <a:gd name="T53" fmla="*/ 1091 h 1330"/>
              <a:gd name="T54" fmla="*/ 1263 w 1399"/>
              <a:gd name="T55" fmla="*/ 1123 h 1330"/>
              <a:gd name="T56" fmla="*/ 1195 w 1399"/>
              <a:gd name="T57" fmla="*/ 1208 h 1330"/>
              <a:gd name="T58" fmla="*/ 444 w 1399"/>
              <a:gd name="T59" fmla="*/ 1243 h 1330"/>
              <a:gd name="T60" fmla="*/ 410 w 1399"/>
              <a:gd name="T61" fmla="*/ 1194 h 1330"/>
              <a:gd name="T62" fmla="*/ 327 w 1399"/>
              <a:gd name="T63" fmla="*/ 1126 h 1330"/>
              <a:gd name="T64" fmla="*/ 291 w 1399"/>
              <a:gd name="T65" fmla="*/ 863 h 1330"/>
              <a:gd name="T66" fmla="*/ 341 w 1399"/>
              <a:gd name="T67" fmla="*/ 830 h 1330"/>
              <a:gd name="T68" fmla="*/ 408 w 1399"/>
              <a:gd name="T69" fmla="*/ 746 h 1330"/>
              <a:gd name="T70" fmla="*/ 802 w 1399"/>
              <a:gd name="T71" fmla="*/ 792 h 1330"/>
              <a:gd name="T72" fmla="*/ 802 w 1399"/>
              <a:gd name="T73" fmla="*/ 1162 h 1330"/>
              <a:gd name="T74" fmla="*/ 802 w 1399"/>
              <a:gd name="T75" fmla="*/ 792 h 1330"/>
              <a:gd name="T76" fmla="*/ 378 w 1399"/>
              <a:gd name="T77" fmla="*/ 977 h 1330"/>
              <a:gd name="T78" fmla="*/ 519 w 1399"/>
              <a:gd name="T79" fmla="*/ 977 h 1330"/>
              <a:gd name="T80" fmla="*/ 1155 w 1399"/>
              <a:gd name="T81" fmla="*/ 906 h 1330"/>
              <a:gd name="T82" fmla="*/ 1155 w 1399"/>
              <a:gd name="T83" fmla="*/ 1047 h 1330"/>
              <a:gd name="T84" fmla="*/ 1155 w 1399"/>
              <a:gd name="T85" fmla="*/ 9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9" h="1330">
                <a:moveTo>
                  <a:pt x="1048" y="0"/>
                </a:moveTo>
                <a:lnTo>
                  <a:pt x="761" y="156"/>
                </a:lnTo>
                <a:lnTo>
                  <a:pt x="286" y="417"/>
                </a:lnTo>
                <a:lnTo>
                  <a:pt x="0" y="573"/>
                </a:lnTo>
                <a:lnTo>
                  <a:pt x="123" y="799"/>
                </a:lnTo>
                <a:lnTo>
                  <a:pt x="123" y="624"/>
                </a:lnTo>
                <a:cubicBezTo>
                  <a:pt x="123" y="579"/>
                  <a:pt x="160" y="543"/>
                  <a:pt x="205" y="543"/>
                </a:cubicBezTo>
                <a:lnTo>
                  <a:pt x="249" y="543"/>
                </a:lnTo>
                <a:lnTo>
                  <a:pt x="251" y="536"/>
                </a:lnTo>
                <a:lnTo>
                  <a:pt x="880" y="192"/>
                </a:lnTo>
                <a:lnTo>
                  <a:pt x="927" y="205"/>
                </a:lnTo>
                <a:cubicBezTo>
                  <a:pt x="929" y="210"/>
                  <a:pt x="930" y="215"/>
                  <a:pt x="932" y="219"/>
                </a:cubicBezTo>
                <a:cubicBezTo>
                  <a:pt x="951" y="253"/>
                  <a:pt x="993" y="265"/>
                  <a:pt x="1027" y="246"/>
                </a:cubicBezTo>
                <a:cubicBezTo>
                  <a:pt x="1032" y="244"/>
                  <a:pt x="1034" y="241"/>
                  <a:pt x="1038" y="238"/>
                </a:cubicBezTo>
                <a:lnTo>
                  <a:pt x="1085" y="251"/>
                </a:lnTo>
                <a:lnTo>
                  <a:pt x="1195" y="451"/>
                </a:lnTo>
                <a:lnTo>
                  <a:pt x="1182" y="501"/>
                </a:lnTo>
                <a:cubicBezTo>
                  <a:pt x="1178" y="502"/>
                  <a:pt x="1172" y="502"/>
                  <a:pt x="1168" y="504"/>
                </a:cubicBezTo>
                <a:cubicBezTo>
                  <a:pt x="1152" y="513"/>
                  <a:pt x="1142" y="527"/>
                  <a:pt x="1136" y="543"/>
                </a:cubicBezTo>
                <a:lnTo>
                  <a:pt x="1345" y="543"/>
                </a:lnTo>
                <a:lnTo>
                  <a:pt x="1204" y="287"/>
                </a:lnTo>
                <a:lnTo>
                  <a:pt x="1048" y="0"/>
                </a:lnTo>
                <a:close/>
                <a:moveTo>
                  <a:pt x="1002" y="356"/>
                </a:moveTo>
                <a:cubicBezTo>
                  <a:pt x="963" y="356"/>
                  <a:pt x="932" y="389"/>
                  <a:pt x="932" y="428"/>
                </a:cubicBezTo>
                <a:cubicBezTo>
                  <a:pt x="932" y="466"/>
                  <a:pt x="963" y="497"/>
                  <a:pt x="1002" y="497"/>
                </a:cubicBezTo>
                <a:cubicBezTo>
                  <a:pt x="1041" y="497"/>
                  <a:pt x="1073" y="466"/>
                  <a:pt x="1073" y="428"/>
                </a:cubicBezTo>
                <a:cubicBezTo>
                  <a:pt x="1073" y="389"/>
                  <a:pt x="1041" y="356"/>
                  <a:pt x="1002" y="356"/>
                </a:cubicBezTo>
                <a:close/>
                <a:moveTo>
                  <a:pt x="724" y="406"/>
                </a:moveTo>
                <a:cubicBezTo>
                  <a:pt x="684" y="404"/>
                  <a:pt x="642" y="413"/>
                  <a:pt x="603" y="434"/>
                </a:cubicBezTo>
                <a:cubicBezTo>
                  <a:pt x="556" y="460"/>
                  <a:pt x="522" y="500"/>
                  <a:pt x="503" y="543"/>
                </a:cubicBezTo>
                <a:lnTo>
                  <a:pt x="897" y="543"/>
                </a:lnTo>
                <a:cubicBezTo>
                  <a:pt x="894" y="526"/>
                  <a:pt x="888" y="509"/>
                  <a:pt x="880" y="494"/>
                </a:cubicBezTo>
                <a:cubicBezTo>
                  <a:pt x="849" y="438"/>
                  <a:pt x="790" y="408"/>
                  <a:pt x="724" y="406"/>
                </a:cubicBezTo>
                <a:close/>
                <a:moveTo>
                  <a:pt x="205" y="624"/>
                </a:moveTo>
                <a:lnTo>
                  <a:pt x="205" y="950"/>
                </a:lnTo>
                <a:lnTo>
                  <a:pt x="205" y="1004"/>
                </a:lnTo>
                <a:lnTo>
                  <a:pt x="205" y="1330"/>
                </a:lnTo>
                <a:lnTo>
                  <a:pt x="531" y="1330"/>
                </a:lnTo>
                <a:lnTo>
                  <a:pt x="1073" y="1330"/>
                </a:lnTo>
                <a:lnTo>
                  <a:pt x="1399" y="1330"/>
                </a:lnTo>
                <a:lnTo>
                  <a:pt x="1399" y="1004"/>
                </a:lnTo>
                <a:lnTo>
                  <a:pt x="1399" y="950"/>
                </a:lnTo>
                <a:lnTo>
                  <a:pt x="1399" y="624"/>
                </a:lnTo>
                <a:lnTo>
                  <a:pt x="1073" y="624"/>
                </a:lnTo>
                <a:lnTo>
                  <a:pt x="531" y="624"/>
                </a:lnTo>
                <a:lnTo>
                  <a:pt x="205" y="624"/>
                </a:lnTo>
                <a:close/>
                <a:moveTo>
                  <a:pt x="444" y="711"/>
                </a:moveTo>
                <a:lnTo>
                  <a:pt x="1160" y="711"/>
                </a:lnTo>
                <a:lnTo>
                  <a:pt x="1195" y="746"/>
                </a:lnTo>
                <a:cubicBezTo>
                  <a:pt x="1194" y="751"/>
                  <a:pt x="1192" y="755"/>
                  <a:pt x="1192" y="760"/>
                </a:cubicBezTo>
                <a:cubicBezTo>
                  <a:pt x="1192" y="799"/>
                  <a:pt x="1224" y="830"/>
                  <a:pt x="1263" y="830"/>
                </a:cubicBezTo>
                <a:cubicBezTo>
                  <a:pt x="1268" y="830"/>
                  <a:pt x="1272" y="829"/>
                  <a:pt x="1277" y="828"/>
                </a:cubicBezTo>
                <a:lnTo>
                  <a:pt x="1312" y="863"/>
                </a:lnTo>
                <a:lnTo>
                  <a:pt x="1312" y="1091"/>
                </a:lnTo>
                <a:lnTo>
                  <a:pt x="1277" y="1126"/>
                </a:lnTo>
                <a:cubicBezTo>
                  <a:pt x="1272" y="1125"/>
                  <a:pt x="1268" y="1123"/>
                  <a:pt x="1263" y="1123"/>
                </a:cubicBezTo>
                <a:cubicBezTo>
                  <a:pt x="1224" y="1123"/>
                  <a:pt x="1192" y="1155"/>
                  <a:pt x="1192" y="1194"/>
                </a:cubicBezTo>
                <a:cubicBezTo>
                  <a:pt x="1192" y="1199"/>
                  <a:pt x="1194" y="1203"/>
                  <a:pt x="1195" y="1208"/>
                </a:cubicBezTo>
                <a:lnTo>
                  <a:pt x="1160" y="1243"/>
                </a:lnTo>
                <a:lnTo>
                  <a:pt x="444" y="1243"/>
                </a:lnTo>
                <a:lnTo>
                  <a:pt x="408" y="1208"/>
                </a:lnTo>
                <a:cubicBezTo>
                  <a:pt x="409" y="1203"/>
                  <a:pt x="410" y="1199"/>
                  <a:pt x="410" y="1194"/>
                </a:cubicBezTo>
                <a:cubicBezTo>
                  <a:pt x="410" y="1155"/>
                  <a:pt x="379" y="1123"/>
                  <a:pt x="341" y="1123"/>
                </a:cubicBezTo>
                <a:cubicBezTo>
                  <a:pt x="336" y="1123"/>
                  <a:pt x="331" y="1126"/>
                  <a:pt x="327" y="1126"/>
                </a:cubicBezTo>
                <a:lnTo>
                  <a:pt x="291" y="1091"/>
                </a:lnTo>
                <a:lnTo>
                  <a:pt x="291" y="863"/>
                </a:lnTo>
                <a:lnTo>
                  <a:pt x="327" y="828"/>
                </a:lnTo>
                <a:cubicBezTo>
                  <a:pt x="331" y="829"/>
                  <a:pt x="336" y="830"/>
                  <a:pt x="341" y="830"/>
                </a:cubicBezTo>
                <a:cubicBezTo>
                  <a:pt x="379" y="830"/>
                  <a:pt x="410" y="799"/>
                  <a:pt x="410" y="760"/>
                </a:cubicBezTo>
                <a:cubicBezTo>
                  <a:pt x="410" y="755"/>
                  <a:pt x="409" y="751"/>
                  <a:pt x="408" y="746"/>
                </a:cubicBezTo>
                <a:lnTo>
                  <a:pt x="444" y="711"/>
                </a:lnTo>
                <a:close/>
                <a:moveTo>
                  <a:pt x="802" y="792"/>
                </a:moveTo>
                <a:cubicBezTo>
                  <a:pt x="684" y="792"/>
                  <a:pt x="588" y="875"/>
                  <a:pt x="588" y="977"/>
                </a:cubicBezTo>
                <a:cubicBezTo>
                  <a:pt x="588" y="1079"/>
                  <a:pt x="684" y="1162"/>
                  <a:pt x="802" y="1162"/>
                </a:cubicBezTo>
                <a:cubicBezTo>
                  <a:pt x="920" y="1162"/>
                  <a:pt x="1016" y="1079"/>
                  <a:pt x="1016" y="977"/>
                </a:cubicBezTo>
                <a:cubicBezTo>
                  <a:pt x="1016" y="875"/>
                  <a:pt x="920" y="792"/>
                  <a:pt x="802" y="792"/>
                </a:cubicBezTo>
                <a:close/>
                <a:moveTo>
                  <a:pt x="449" y="906"/>
                </a:moveTo>
                <a:cubicBezTo>
                  <a:pt x="410" y="906"/>
                  <a:pt x="378" y="938"/>
                  <a:pt x="378" y="977"/>
                </a:cubicBezTo>
                <a:cubicBezTo>
                  <a:pt x="378" y="1016"/>
                  <a:pt x="410" y="1047"/>
                  <a:pt x="449" y="1047"/>
                </a:cubicBezTo>
                <a:cubicBezTo>
                  <a:pt x="488" y="1047"/>
                  <a:pt x="519" y="1016"/>
                  <a:pt x="519" y="977"/>
                </a:cubicBezTo>
                <a:cubicBezTo>
                  <a:pt x="519" y="938"/>
                  <a:pt x="488" y="906"/>
                  <a:pt x="449" y="906"/>
                </a:cubicBezTo>
                <a:close/>
                <a:moveTo>
                  <a:pt x="1155" y="906"/>
                </a:moveTo>
                <a:cubicBezTo>
                  <a:pt x="1116" y="906"/>
                  <a:pt x="1083" y="938"/>
                  <a:pt x="1083" y="977"/>
                </a:cubicBezTo>
                <a:cubicBezTo>
                  <a:pt x="1083" y="1016"/>
                  <a:pt x="1116" y="1047"/>
                  <a:pt x="1155" y="1047"/>
                </a:cubicBezTo>
                <a:cubicBezTo>
                  <a:pt x="1194" y="1047"/>
                  <a:pt x="1224" y="1016"/>
                  <a:pt x="1224" y="977"/>
                </a:cubicBezTo>
                <a:cubicBezTo>
                  <a:pt x="1224" y="938"/>
                  <a:pt x="1194" y="906"/>
                  <a:pt x="1155" y="906"/>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5714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hlinkClick r:id="rId3"/>
            <a:extLst>
              <a:ext uri="{FF2B5EF4-FFF2-40B4-BE49-F238E27FC236}">
                <a16:creationId xmlns:a16="http://schemas.microsoft.com/office/drawing/2014/main" id="{0A01A6F7-3F86-43DE-B465-8153A52758B3}"/>
              </a:ext>
            </a:extLst>
          </p:cNvPr>
          <p:cNvSpPr/>
          <p:nvPr/>
        </p:nvSpPr>
        <p:spPr>
          <a:xfrm>
            <a:off x="3663932" y="3545052"/>
            <a:ext cx="1828800" cy="685800"/>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Sends charitable money to</a:t>
            </a:r>
          </a:p>
        </p:txBody>
      </p:sp>
      <p:sp>
        <p:nvSpPr>
          <p:cNvPr id="12" name="Rectangle: Rounded Corners 11">
            <a:hlinkClick r:id="rId3"/>
            <a:extLst>
              <a:ext uri="{FF2B5EF4-FFF2-40B4-BE49-F238E27FC236}">
                <a16:creationId xmlns:a16="http://schemas.microsoft.com/office/drawing/2014/main" id="{7F96FFC8-A1D6-4645-AC28-052595D5DE6B}"/>
              </a:ext>
            </a:extLst>
          </p:cNvPr>
          <p:cNvSpPr/>
          <p:nvPr/>
        </p:nvSpPr>
        <p:spPr>
          <a:xfrm>
            <a:off x="3664171" y="1719420"/>
            <a:ext cx="1828800" cy="685800"/>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Works in partnership with</a:t>
            </a:r>
          </a:p>
        </p:txBody>
      </p:sp>
      <p:cxnSp>
        <p:nvCxnSpPr>
          <p:cNvPr id="22" name="Connector: Curved 13">
            <a:extLst>
              <a:ext uri="{FF2B5EF4-FFF2-40B4-BE49-F238E27FC236}">
                <a16:creationId xmlns:a16="http://schemas.microsoft.com/office/drawing/2014/main" id="{49E31A7B-CEF1-4360-9460-50702F6F23F3}"/>
              </a:ext>
            </a:extLst>
          </p:cNvPr>
          <p:cNvCxnSpPr>
            <a:cxnSpLocks/>
            <a:stCxn id="12" idx="3"/>
            <a:endCxn id="8" idx="0"/>
          </p:cNvCxnSpPr>
          <p:nvPr/>
        </p:nvCxnSpPr>
        <p:spPr>
          <a:xfrm>
            <a:off x="5492971" y="2062320"/>
            <a:ext cx="2298974" cy="909480"/>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8" name="Title 37">
            <a:extLst>
              <a:ext uri="{FF2B5EF4-FFF2-40B4-BE49-F238E27FC236}">
                <a16:creationId xmlns:a16="http://schemas.microsoft.com/office/drawing/2014/main" id="{3DBB06EC-CFD9-4382-9FD8-0E9C2ABE96B6}"/>
              </a:ext>
            </a:extLst>
          </p:cNvPr>
          <p:cNvSpPr>
            <a:spLocks noGrp="1"/>
          </p:cNvSpPr>
          <p:nvPr>
            <p:ph type="title"/>
          </p:nvPr>
        </p:nvSpPr>
        <p:spPr>
          <a:xfrm>
            <a:off x="221064" y="221045"/>
            <a:ext cx="8701872" cy="926047"/>
          </a:xfrm>
        </p:spPr>
        <p:txBody>
          <a:bodyPr>
            <a:noAutofit/>
          </a:bodyPr>
          <a:lstStyle/>
          <a:p>
            <a:pPr algn="ctr"/>
            <a:r>
              <a:rPr lang="en-CA" sz="2800" b="1" dirty="0">
                <a:latin typeface="+mn-lt"/>
              </a:rPr>
              <a:t>Islamic Relief Canada (IRC) and Islamic Relief Worldwide (IRW) Working Relationship</a:t>
            </a:r>
          </a:p>
        </p:txBody>
      </p:sp>
      <p:sp>
        <p:nvSpPr>
          <p:cNvPr id="30" name="Rectangle: Rounded Corners 29">
            <a:hlinkClick r:id="rId3"/>
            <a:extLst>
              <a:ext uri="{FF2B5EF4-FFF2-40B4-BE49-F238E27FC236}">
                <a16:creationId xmlns:a16="http://schemas.microsoft.com/office/drawing/2014/main" id="{7572A5D5-E28C-45D3-998F-015C5EDE9B35}"/>
              </a:ext>
            </a:extLst>
          </p:cNvPr>
          <p:cNvSpPr/>
          <p:nvPr/>
        </p:nvSpPr>
        <p:spPr>
          <a:xfrm>
            <a:off x="3664173" y="2631916"/>
            <a:ext cx="1828800" cy="685800"/>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Works on behalf of</a:t>
            </a:r>
          </a:p>
        </p:txBody>
      </p:sp>
      <p:cxnSp>
        <p:nvCxnSpPr>
          <p:cNvPr id="33" name="Connector: Curved 13">
            <a:extLst>
              <a:ext uri="{FF2B5EF4-FFF2-40B4-BE49-F238E27FC236}">
                <a16:creationId xmlns:a16="http://schemas.microsoft.com/office/drawing/2014/main" id="{062BBD01-BF88-4CA9-9AC7-645010F714EA}"/>
              </a:ext>
            </a:extLst>
          </p:cNvPr>
          <p:cNvCxnSpPr>
            <a:cxnSpLocks/>
            <a:stCxn id="5" idx="3"/>
            <a:endCxn id="8" idx="1"/>
          </p:cNvCxnSpPr>
          <p:nvPr/>
        </p:nvCxnSpPr>
        <p:spPr>
          <a:xfrm flipV="1">
            <a:off x="5492732" y="3429000"/>
            <a:ext cx="1434049" cy="458952"/>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9" name="Connector: Curved 13">
            <a:extLst>
              <a:ext uri="{FF2B5EF4-FFF2-40B4-BE49-F238E27FC236}">
                <a16:creationId xmlns:a16="http://schemas.microsoft.com/office/drawing/2014/main" id="{3A1E99F3-2D7B-4C9C-9204-8F3FA8B4B5BE}"/>
              </a:ext>
            </a:extLst>
          </p:cNvPr>
          <p:cNvCxnSpPr>
            <a:cxnSpLocks/>
            <a:stCxn id="30" idx="3"/>
            <a:endCxn id="8" idx="1"/>
          </p:cNvCxnSpPr>
          <p:nvPr/>
        </p:nvCxnSpPr>
        <p:spPr>
          <a:xfrm>
            <a:off x="5492973" y="2974816"/>
            <a:ext cx="1433808" cy="454184"/>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1" name="Connector: Curved 13">
            <a:extLst>
              <a:ext uri="{FF2B5EF4-FFF2-40B4-BE49-F238E27FC236}">
                <a16:creationId xmlns:a16="http://schemas.microsoft.com/office/drawing/2014/main" id="{BF3D6C0B-19CE-409D-A309-0333BF638EC7}"/>
              </a:ext>
            </a:extLst>
          </p:cNvPr>
          <p:cNvCxnSpPr>
            <a:cxnSpLocks/>
            <a:stCxn id="3" idx="0"/>
            <a:endCxn id="12" idx="1"/>
          </p:cNvCxnSpPr>
          <p:nvPr/>
        </p:nvCxnSpPr>
        <p:spPr>
          <a:xfrm rot="5400000" flipH="1" flipV="1">
            <a:off x="2064401" y="1369519"/>
            <a:ext cx="906968" cy="2292571"/>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4" name="Connector: Curved 13">
            <a:extLst>
              <a:ext uri="{FF2B5EF4-FFF2-40B4-BE49-F238E27FC236}">
                <a16:creationId xmlns:a16="http://schemas.microsoft.com/office/drawing/2014/main" id="{C8981FB1-6025-4F17-8F0A-A92BBCED946B}"/>
              </a:ext>
            </a:extLst>
          </p:cNvPr>
          <p:cNvCxnSpPr>
            <a:cxnSpLocks/>
            <a:stCxn id="3" idx="3"/>
            <a:endCxn id="5" idx="1"/>
          </p:cNvCxnSpPr>
          <p:nvPr/>
        </p:nvCxnSpPr>
        <p:spPr>
          <a:xfrm>
            <a:off x="2081813" y="3426488"/>
            <a:ext cx="1582119" cy="461464"/>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9" name="Connector: Curved 13">
            <a:extLst>
              <a:ext uri="{FF2B5EF4-FFF2-40B4-BE49-F238E27FC236}">
                <a16:creationId xmlns:a16="http://schemas.microsoft.com/office/drawing/2014/main" id="{69DE2F9F-91FA-4D40-A467-DBC16FF859F3}"/>
              </a:ext>
            </a:extLst>
          </p:cNvPr>
          <p:cNvCxnSpPr>
            <a:cxnSpLocks/>
            <a:stCxn id="3" idx="3"/>
            <a:endCxn id="30" idx="1"/>
          </p:cNvCxnSpPr>
          <p:nvPr/>
        </p:nvCxnSpPr>
        <p:spPr>
          <a:xfrm flipV="1">
            <a:off x="2081813" y="2974816"/>
            <a:ext cx="1582360" cy="451672"/>
          </a:xfrm>
          <a:prstGeom prst="bentConnector3">
            <a:avLst>
              <a:gd name="adj1" fmla="val 50000"/>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55" name="Rectangle: Rounded Corners 54">
            <a:hlinkClick r:id="rId3"/>
            <a:extLst>
              <a:ext uri="{FF2B5EF4-FFF2-40B4-BE49-F238E27FC236}">
                <a16:creationId xmlns:a16="http://schemas.microsoft.com/office/drawing/2014/main" id="{50A2E716-DFA6-4649-B7C6-4CD4BFBF9A6F}"/>
              </a:ext>
            </a:extLst>
          </p:cNvPr>
          <p:cNvSpPr/>
          <p:nvPr/>
        </p:nvSpPr>
        <p:spPr>
          <a:xfrm>
            <a:off x="2628945" y="4464878"/>
            <a:ext cx="3886200" cy="1033272"/>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Is economically dependant on IRW due to contractual agreements and shared usage of “Islamic Relief” brand</a:t>
            </a:r>
          </a:p>
        </p:txBody>
      </p:sp>
      <p:cxnSp>
        <p:nvCxnSpPr>
          <p:cNvPr id="56" name="Connector: Curved 13">
            <a:extLst>
              <a:ext uri="{FF2B5EF4-FFF2-40B4-BE49-F238E27FC236}">
                <a16:creationId xmlns:a16="http://schemas.microsoft.com/office/drawing/2014/main" id="{9848710F-8D7F-4A03-B412-50487F4A99E7}"/>
              </a:ext>
            </a:extLst>
          </p:cNvPr>
          <p:cNvCxnSpPr>
            <a:cxnSpLocks/>
            <a:stCxn id="3" idx="2"/>
            <a:endCxn id="55" idx="1"/>
          </p:cNvCxnSpPr>
          <p:nvPr/>
        </p:nvCxnSpPr>
        <p:spPr>
          <a:xfrm rot="16200000" flipH="1">
            <a:off x="1451359" y="3803928"/>
            <a:ext cx="1097826" cy="1257345"/>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9" name="Connector: Curved 13">
            <a:extLst>
              <a:ext uri="{FF2B5EF4-FFF2-40B4-BE49-F238E27FC236}">
                <a16:creationId xmlns:a16="http://schemas.microsoft.com/office/drawing/2014/main" id="{CE2656E5-E4B2-4770-B110-2490B9A13015}"/>
              </a:ext>
            </a:extLst>
          </p:cNvPr>
          <p:cNvCxnSpPr>
            <a:cxnSpLocks/>
            <a:stCxn id="55" idx="3"/>
            <a:endCxn id="8" idx="2"/>
          </p:cNvCxnSpPr>
          <p:nvPr/>
        </p:nvCxnSpPr>
        <p:spPr>
          <a:xfrm flipV="1">
            <a:off x="6515145" y="3886200"/>
            <a:ext cx="1276800" cy="1095314"/>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pic>
        <p:nvPicPr>
          <p:cNvPr id="3" name="Picture 2">
            <a:hlinkClick r:id="rId4"/>
            <a:extLst>
              <a:ext uri="{FF2B5EF4-FFF2-40B4-BE49-F238E27FC236}">
                <a16:creationId xmlns:a16="http://schemas.microsoft.com/office/drawing/2014/main" id="{BA97B580-818F-4BC7-80C8-973356E86E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386" y="2969288"/>
            <a:ext cx="1420427" cy="914400"/>
          </a:xfrm>
          <a:prstGeom prst="rect">
            <a:avLst/>
          </a:prstGeom>
        </p:spPr>
      </p:pic>
      <p:pic>
        <p:nvPicPr>
          <p:cNvPr id="8" name="Picture 7">
            <a:hlinkClick r:id="rId6"/>
            <a:extLst>
              <a:ext uri="{FF2B5EF4-FFF2-40B4-BE49-F238E27FC236}">
                <a16:creationId xmlns:a16="http://schemas.microsoft.com/office/drawing/2014/main" id="{CC836026-F210-48EA-8C12-921432B5E1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6781" y="2971800"/>
            <a:ext cx="1730327" cy="914400"/>
          </a:xfrm>
          <a:prstGeom prst="rect">
            <a:avLst/>
          </a:prstGeom>
        </p:spPr>
      </p:pic>
      <p:sp>
        <p:nvSpPr>
          <p:cNvPr id="37" name="TextBox 36">
            <a:extLst>
              <a:ext uri="{FF2B5EF4-FFF2-40B4-BE49-F238E27FC236}">
                <a16:creationId xmlns:a16="http://schemas.microsoft.com/office/drawing/2014/main" id="{610DF927-FD01-46BC-B871-A77DBEDFEA92}"/>
              </a:ext>
            </a:extLst>
          </p:cNvPr>
          <p:cNvSpPr txBox="1"/>
          <p:nvPr/>
        </p:nvSpPr>
        <p:spPr>
          <a:xfrm>
            <a:off x="232715" y="6184452"/>
            <a:ext cx="8686800" cy="276999"/>
          </a:xfrm>
          <a:prstGeom prst="rect">
            <a:avLst/>
          </a:prstGeom>
          <a:noFill/>
        </p:spPr>
        <p:txBody>
          <a:bodyPr wrap="square" rtlCol="0" anchor="ctr">
            <a:spAutoFit/>
          </a:bodyPr>
          <a:lstStyle/>
          <a:p>
            <a:pPr algn="ctr"/>
            <a:r>
              <a:rPr lang="en-CA" sz="1200" dirty="0"/>
              <a:t>Source: </a:t>
            </a:r>
            <a:r>
              <a:rPr lang="en-CA" sz="1200" u="sng" dirty="0">
                <a:hlinkClick r:id="rId3"/>
              </a:rPr>
              <a:t>https://www.islamicreliefcanada.org/wp-content/uploads/2018/08/Financial-Statements-Islamic-Relief-Canada-2017.pdf</a:t>
            </a:r>
            <a:endParaRPr lang="en-CA" sz="1200" dirty="0"/>
          </a:p>
        </p:txBody>
      </p:sp>
    </p:spTree>
    <p:extLst>
      <p:ext uri="{BB962C8B-B14F-4D97-AF65-F5344CB8AC3E}">
        <p14:creationId xmlns:p14="http://schemas.microsoft.com/office/powerpoint/2010/main" val="427646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hlinkClick r:id="rId3"/>
            <a:extLst>
              <a:ext uri="{FF2B5EF4-FFF2-40B4-BE49-F238E27FC236}">
                <a16:creationId xmlns:a16="http://schemas.microsoft.com/office/drawing/2014/main" id="{2DBB4E42-F649-4025-9BEC-F3E36B5CCC63}"/>
              </a:ext>
            </a:extLst>
          </p:cNvPr>
          <p:cNvSpPr/>
          <p:nvPr/>
        </p:nvSpPr>
        <p:spPr>
          <a:xfrm>
            <a:off x="922635" y="4378221"/>
            <a:ext cx="1819275" cy="1021556"/>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Canadian Humanitarian Assistance Fund</a:t>
            </a:r>
          </a:p>
        </p:txBody>
      </p:sp>
      <p:sp>
        <p:nvSpPr>
          <p:cNvPr id="7" name="Rectangle: Rounded Corners 6">
            <a:hlinkClick r:id="rId4"/>
            <a:extLst>
              <a:ext uri="{FF2B5EF4-FFF2-40B4-BE49-F238E27FC236}">
                <a16:creationId xmlns:a16="http://schemas.microsoft.com/office/drawing/2014/main" id="{1995CF6A-E659-46EF-BA03-4B9350F7E163}"/>
              </a:ext>
            </a:extLst>
          </p:cNvPr>
          <p:cNvSpPr/>
          <p:nvPr/>
        </p:nvSpPr>
        <p:spPr>
          <a:xfrm>
            <a:off x="6411612" y="4531453"/>
            <a:ext cx="1819275" cy="71508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Canadian Aid to Iraq</a:t>
            </a:r>
          </a:p>
        </p:txBody>
      </p:sp>
      <p:sp>
        <p:nvSpPr>
          <p:cNvPr id="8" name="Rectangle: Rounded Corners 7">
            <a:hlinkClick r:id="rId5"/>
            <a:extLst>
              <a:ext uri="{FF2B5EF4-FFF2-40B4-BE49-F238E27FC236}">
                <a16:creationId xmlns:a16="http://schemas.microsoft.com/office/drawing/2014/main" id="{66AE630E-D784-4D78-8391-929F0BA8FE9A}"/>
              </a:ext>
            </a:extLst>
          </p:cNvPr>
          <p:cNvSpPr/>
          <p:nvPr/>
        </p:nvSpPr>
        <p:spPr>
          <a:xfrm>
            <a:off x="922635" y="1474489"/>
            <a:ext cx="1819275" cy="1021556"/>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M103 Islamophobia Motion, 2018</a:t>
            </a:r>
          </a:p>
        </p:txBody>
      </p:sp>
      <p:sp>
        <p:nvSpPr>
          <p:cNvPr id="9" name="Rectangle: Rounded Corners 8">
            <a:hlinkClick r:id="rId6"/>
            <a:extLst>
              <a:ext uri="{FF2B5EF4-FFF2-40B4-BE49-F238E27FC236}">
                <a16:creationId xmlns:a16="http://schemas.microsoft.com/office/drawing/2014/main" id="{02489CD4-8D82-49CE-A15C-6E27EAA2CA72}"/>
              </a:ext>
            </a:extLst>
          </p:cNvPr>
          <p:cNvSpPr/>
          <p:nvPr/>
        </p:nvSpPr>
        <p:spPr>
          <a:xfrm>
            <a:off x="6411612" y="1321256"/>
            <a:ext cx="1819275" cy="1328023"/>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International Humanitarian Aid Program, 2017</a:t>
            </a:r>
          </a:p>
        </p:txBody>
      </p:sp>
      <p:sp>
        <p:nvSpPr>
          <p:cNvPr id="10" name="Rectangle: Rounded Corners 9">
            <a:hlinkClick r:id="rId7"/>
            <a:extLst>
              <a:ext uri="{FF2B5EF4-FFF2-40B4-BE49-F238E27FC236}">
                <a16:creationId xmlns:a16="http://schemas.microsoft.com/office/drawing/2014/main" id="{CB2D18C7-871E-40A8-8F17-544F58065B5C}"/>
              </a:ext>
            </a:extLst>
          </p:cNvPr>
          <p:cNvSpPr/>
          <p:nvPr/>
        </p:nvSpPr>
        <p:spPr>
          <a:xfrm>
            <a:off x="6883885" y="3071454"/>
            <a:ext cx="1819275" cy="715089"/>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Myanmar Relief Fund</a:t>
            </a:r>
          </a:p>
        </p:txBody>
      </p:sp>
      <p:sp>
        <p:nvSpPr>
          <p:cNvPr id="11" name="Rectangle: Rounded Corners 10">
            <a:extLst>
              <a:ext uri="{FF2B5EF4-FFF2-40B4-BE49-F238E27FC236}">
                <a16:creationId xmlns:a16="http://schemas.microsoft.com/office/drawing/2014/main" id="{75C780BB-9AE5-426B-BD08-8CA8C51387E0}"/>
              </a:ext>
            </a:extLst>
          </p:cNvPr>
          <p:cNvSpPr/>
          <p:nvPr/>
        </p:nvSpPr>
        <p:spPr>
          <a:xfrm>
            <a:off x="500612" y="2918222"/>
            <a:ext cx="1819275" cy="1021556"/>
          </a:xfrm>
          <a:prstGeom prst="roundRect">
            <a:avLst/>
          </a:prstGeom>
          <a:solidFill>
            <a:schemeClr val="bg1">
              <a:lumMod val="95000"/>
            </a:schemeClr>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Canada Summer Jobs Program, </a:t>
            </a:r>
            <a:r>
              <a:rPr lang="en-CA" dirty="0">
                <a:solidFill>
                  <a:sysClr val="windowText" lastClr="000000"/>
                </a:solidFill>
                <a:hlinkClick r:id="rId8"/>
              </a:rPr>
              <a:t>2017</a:t>
            </a:r>
            <a:r>
              <a:rPr lang="en-CA" dirty="0">
                <a:solidFill>
                  <a:sysClr val="windowText" lastClr="000000"/>
                </a:solidFill>
              </a:rPr>
              <a:t>, </a:t>
            </a:r>
            <a:r>
              <a:rPr lang="en-CA" dirty="0">
                <a:solidFill>
                  <a:sysClr val="windowText" lastClr="000000"/>
                </a:solidFill>
                <a:hlinkClick r:id="rId9"/>
              </a:rPr>
              <a:t>2018</a:t>
            </a:r>
            <a:endParaRPr lang="en-CA" dirty="0">
              <a:solidFill>
                <a:sysClr val="windowText" lastClr="000000"/>
              </a:solidFill>
            </a:endParaRPr>
          </a:p>
        </p:txBody>
      </p:sp>
      <p:cxnSp>
        <p:nvCxnSpPr>
          <p:cNvPr id="14" name="Connector: Curved 13">
            <a:extLst>
              <a:ext uri="{FF2B5EF4-FFF2-40B4-BE49-F238E27FC236}">
                <a16:creationId xmlns:a16="http://schemas.microsoft.com/office/drawing/2014/main" id="{25B68006-463E-4009-A90F-15A9EF1DD7C8}"/>
              </a:ext>
            </a:extLst>
          </p:cNvPr>
          <p:cNvCxnSpPr>
            <a:cxnSpLocks/>
            <a:stCxn id="8" idx="3"/>
            <a:endCxn id="25" idx="0"/>
          </p:cNvCxnSpPr>
          <p:nvPr/>
        </p:nvCxnSpPr>
        <p:spPr>
          <a:xfrm>
            <a:off x="2741910" y="1985267"/>
            <a:ext cx="1830090" cy="953195"/>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9" name="Connector: Curved 13">
            <a:extLst>
              <a:ext uri="{FF2B5EF4-FFF2-40B4-BE49-F238E27FC236}">
                <a16:creationId xmlns:a16="http://schemas.microsoft.com/office/drawing/2014/main" id="{90CDA3F2-AB27-41E2-97DD-46C8DB90910E}"/>
              </a:ext>
            </a:extLst>
          </p:cNvPr>
          <p:cNvCxnSpPr>
            <a:cxnSpLocks/>
            <a:stCxn id="9" idx="1"/>
            <a:endCxn id="25" idx="0"/>
          </p:cNvCxnSpPr>
          <p:nvPr/>
        </p:nvCxnSpPr>
        <p:spPr>
          <a:xfrm rot="10800000" flipV="1">
            <a:off x="4572000" y="1985268"/>
            <a:ext cx="1839612" cy="953194"/>
          </a:xfrm>
          <a:prstGeom prst="bentConnector2">
            <a:avLst/>
          </a:prstGeom>
          <a:ln w="57150">
            <a:solidFill>
              <a:srgbClr val="FF0000"/>
            </a:solidFill>
            <a:headEnd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2" name="Connector: Curved 13">
            <a:extLst>
              <a:ext uri="{FF2B5EF4-FFF2-40B4-BE49-F238E27FC236}">
                <a16:creationId xmlns:a16="http://schemas.microsoft.com/office/drawing/2014/main" id="{49E31A7B-CEF1-4360-9460-50702F6F23F3}"/>
              </a:ext>
            </a:extLst>
          </p:cNvPr>
          <p:cNvCxnSpPr>
            <a:cxnSpLocks/>
            <a:stCxn id="10" idx="1"/>
            <a:endCxn id="25" idx="3"/>
          </p:cNvCxnSpPr>
          <p:nvPr/>
        </p:nvCxnSpPr>
        <p:spPr>
          <a:xfrm flipH="1">
            <a:off x="5334000" y="3428999"/>
            <a:ext cx="1549885" cy="1"/>
          </a:xfrm>
          <a:prstGeom prst="straightConnector1">
            <a:avLst/>
          </a:prstGeom>
          <a:ln w="57150">
            <a:solidFill>
              <a:srgbClr val="FF0000"/>
            </a:solidFill>
            <a:headEnd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8" name="Connector: Curved 13">
            <a:extLst>
              <a:ext uri="{FF2B5EF4-FFF2-40B4-BE49-F238E27FC236}">
                <a16:creationId xmlns:a16="http://schemas.microsoft.com/office/drawing/2014/main" id="{52AF9F87-EF7B-42F3-985F-87BF4EB7E5C4}"/>
              </a:ext>
            </a:extLst>
          </p:cNvPr>
          <p:cNvCxnSpPr>
            <a:cxnSpLocks/>
            <a:stCxn id="7" idx="1"/>
            <a:endCxn id="25" idx="2"/>
          </p:cNvCxnSpPr>
          <p:nvPr/>
        </p:nvCxnSpPr>
        <p:spPr>
          <a:xfrm rot="10800000">
            <a:off x="4572000" y="3919538"/>
            <a:ext cx="1839612" cy="969461"/>
          </a:xfrm>
          <a:prstGeom prst="bentConnector2">
            <a:avLst/>
          </a:prstGeom>
          <a:ln w="57150">
            <a:solidFill>
              <a:srgbClr val="FF0000"/>
            </a:solidFill>
            <a:headEnd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2" name="Connector: Curved 13">
            <a:extLst>
              <a:ext uri="{FF2B5EF4-FFF2-40B4-BE49-F238E27FC236}">
                <a16:creationId xmlns:a16="http://schemas.microsoft.com/office/drawing/2014/main" id="{7361AA6A-5F17-4B5E-8923-5C39C7E02B3D}"/>
              </a:ext>
            </a:extLst>
          </p:cNvPr>
          <p:cNvCxnSpPr>
            <a:cxnSpLocks/>
            <a:stCxn id="6" idx="3"/>
            <a:endCxn id="25" idx="2"/>
          </p:cNvCxnSpPr>
          <p:nvPr/>
        </p:nvCxnSpPr>
        <p:spPr>
          <a:xfrm flipV="1">
            <a:off x="2741910" y="3919537"/>
            <a:ext cx="1830090" cy="969462"/>
          </a:xfrm>
          <a:prstGeom prst="bentConnector2">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Connector: Curved 13">
            <a:extLst>
              <a:ext uri="{FF2B5EF4-FFF2-40B4-BE49-F238E27FC236}">
                <a16:creationId xmlns:a16="http://schemas.microsoft.com/office/drawing/2014/main" id="{A0F262A2-87CD-41C7-AA66-52E19FA4AF1B}"/>
              </a:ext>
            </a:extLst>
          </p:cNvPr>
          <p:cNvCxnSpPr>
            <a:cxnSpLocks/>
            <a:stCxn id="11" idx="3"/>
            <a:endCxn id="25" idx="1"/>
          </p:cNvCxnSpPr>
          <p:nvPr/>
        </p:nvCxnSpPr>
        <p:spPr>
          <a:xfrm>
            <a:off x="2319887" y="3429000"/>
            <a:ext cx="1490113" cy="0"/>
          </a:xfrm>
          <a:prstGeom prst="straightConnector1">
            <a:avLst/>
          </a:prstGeom>
          <a:ln w="57150">
            <a:solidFill>
              <a:srgbClr val="FF0000"/>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8" name="Title 37">
            <a:extLst>
              <a:ext uri="{FF2B5EF4-FFF2-40B4-BE49-F238E27FC236}">
                <a16:creationId xmlns:a16="http://schemas.microsoft.com/office/drawing/2014/main" id="{3DBB06EC-CFD9-4382-9FD8-0E9C2ABE96B6}"/>
              </a:ext>
            </a:extLst>
          </p:cNvPr>
          <p:cNvSpPr>
            <a:spLocks noGrp="1"/>
          </p:cNvSpPr>
          <p:nvPr>
            <p:ph type="title"/>
          </p:nvPr>
        </p:nvSpPr>
        <p:spPr>
          <a:xfrm>
            <a:off x="628650" y="221037"/>
            <a:ext cx="7886700" cy="926047"/>
          </a:xfrm>
        </p:spPr>
        <p:txBody>
          <a:bodyPr>
            <a:noAutofit/>
          </a:bodyPr>
          <a:lstStyle/>
          <a:p>
            <a:pPr algn="ctr"/>
            <a:r>
              <a:rPr lang="en-CA" sz="2400" b="1" dirty="0">
                <a:latin typeface="+mn-lt"/>
              </a:rPr>
              <a:t>Canadian Government Funding to Islamic Relief Canada</a:t>
            </a:r>
          </a:p>
        </p:txBody>
      </p:sp>
      <p:sp>
        <p:nvSpPr>
          <p:cNvPr id="2" name="Rectangle 1">
            <a:extLst>
              <a:ext uri="{FF2B5EF4-FFF2-40B4-BE49-F238E27FC236}">
                <a16:creationId xmlns:a16="http://schemas.microsoft.com/office/drawing/2014/main" id="{DDA20865-7342-48F1-9224-C8103D5B2717}"/>
              </a:ext>
            </a:extLst>
          </p:cNvPr>
          <p:cNvSpPr/>
          <p:nvPr/>
        </p:nvSpPr>
        <p:spPr>
          <a:xfrm>
            <a:off x="4852849" y="1454938"/>
            <a:ext cx="127791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a:t>
            </a:r>
            <a:r>
              <a:rPr lang="en-US" sz="3200" b="1" cap="none" spc="0" dirty="0">
                <a:ln/>
                <a:solidFill>
                  <a:srgbClr val="FF0000"/>
                </a:solidFill>
              </a:rPr>
              <a:t>1.5M</a:t>
            </a:r>
          </a:p>
        </p:txBody>
      </p:sp>
      <p:sp>
        <p:nvSpPr>
          <p:cNvPr id="17" name="Rectangle 16">
            <a:extLst>
              <a:ext uri="{FF2B5EF4-FFF2-40B4-BE49-F238E27FC236}">
                <a16:creationId xmlns:a16="http://schemas.microsoft.com/office/drawing/2014/main" id="{28B1FEA0-1945-4567-B574-869A00C93F54}"/>
              </a:ext>
            </a:extLst>
          </p:cNvPr>
          <p:cNvSpPr/>
          <p:nvPr/>
        </p:nvSpPr>
        <p:spPr>
          <a:xfrm>
            <a:off x="2783059" y="1454939"/>
            <a:ext cx="175240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 $</a:t>
            </a:r>
            <a:r>
              <a:rPr lang="en-US" sz="3200" b="1" cap="none" spc="0" dirty="0">
                <a:ln/>
                <a:solidFill>
                  <a:srgbClr val="FF0000"/>
                </a:solidFill>
              </a:rPr>
              <a:t>23M</a:t>
            </a:r>
          </a:p>
        </p:txBody>
      </p:sp>
      <p:sp>
        <p:nvSpPr>
          <p:cNvPr id="18" name="Rectangle 17">
            <a:extLst>
              <a:ext uri="{FF2B5EF4-FFF2-40B4-BE49-F238E27FC236}">
                <a16:creationId xmlns:a16="http://schemas.microsoft.com/office/drawing/2014/main" id="{930BC63F-938C-4EF1-B872-8B28CD7389F4}"/>
              </a:ext>
            </a:extLst>
          </p:cNvPr>
          <p:cNvSpPr/>
          <p:nvPr/>
        </p:nvSpPr>
        <p:spPr>
          <a:xfrm>
            <a:off x="2345742" y="2416520"/>
            <a:ext cx="1143262" cy="107721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2017:</a:t>
            </a:r>
          </a:p>
          <a:p>
            <a:pPr algn="ctr"/>
            <a:r>
              <a:rPr lang="en-US" sz="3200" b="1" dirty="0">
                <a:ln/>
                <a:solidFill>
                  <a:srgbClr val="FF0000"/>
                </a:solidFill>
              </a:rPr>
              <a:t>$</a:t>
            </a:r>
            <a:r>
              <a:rPr lang="en-US" sz="3200" b="1" cap="none" spc="0" dirty="0">
                <a:ln/>
                <a:solidFill>
                  <a:srgbClr val="FF0000"/>
                </a:solidFill>
              </a:rPr>
              <a:t>6.8K</a:t>
            </a:r>
          </a:p>
        </p:txBody>
      </p:sp>
      <p:sp>
        <p:nvSpPr>
          <p:cNvPr id="20" name="Rectangle 19">
            <a:extLst>
              <a:ext uri="{FF2B5EF4-FFF2-40B4-BE49-F238E27FC236}">
                <a16:creationId xmlns:a16="http://schemas.microsoft.com/office/drawing/2014/main" id="{13434CEC-AEAB-4339-AD09-2AB130F5DEFC}"/>
              </a:ext>
            </a:extLst>
          </p:cNvPr>
          <p:cNvSpPr/>
          <p:nvPr/>
        </p:nvSpPr>
        <p:spPr>
          <a:xfrm>
            <a:off x="2344704" y="3493015"/>
            <a:ext cx="120898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FF0000"/>
                </a:solidFill>
              </a:rPr>
              <a:t>2018?</a:t>
            </a:r>
          </a:p>
        </p:txBody>
      </p:sp>
      <p:sp>
        <p:nvSpPr>
          <p:cNvPr id="21" name="Rectangle 20">
            <a:extLst>
              <a:ext uri="{FF2B5EF4-FFF2-40B4-BE49-F238E27FC236}">
                <a16:creationId xmlns:a16="http://schemas.microsoft.com/office/drawing/2014/main" id="{2F839215-7F6F-4813-8686-CF6CDD898BF8}"/>
              </a:ext>
            </a:extLst>
          </p:cNvPr>
          <p:cNvSpPr/>
          <p:nvPr/>
        </p:nvSpPr>
        <p:spPr>
          <a:xfrm>
            <a:off x="2871526" y="4872732"/>
            <a:ext cx="156004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a:t>
            </a:r>
            <a:r>
              <a:rPr lang="en-US" sz="3200" b="1" cap="none" spc="0" dirty="0">
                <a:ln/>
                <a:solidFill>
                  <a:srgbClr val="FF0000"/>
                </a:solidFill>
              </a:rPr>
              <a:t>292.5K</a:t>
            </a:r>
          </a:p>
        </p:txBody>
      </p:sp>
      <p:sp>
        <p:nvSpPr>
          <p:cNvPr id="23" name="Rectangle 22">
            <a:extLst>
              <a:ext uri="{FF2B5EF4-FFF2-40B4-BE49-F238E27FC236}">
                <a16:creationId xmlns:a16="http://schemas.microsoft.com/office/drawing/2014/main" id="{2D3ABD92-76C6-45EE-9D46-C9DCB7FF1B84}"/>
              </a:ext>
            </a:extLst>
          </p:cNvPr>
          <p:cNvSpPr/>
          <p:nvPr/>
        </p:nvSpPr>
        <p:spPr>
          <a:xfrm>
            <a:off x="5681526" y="2761921"/>
            <a:ext cx="103746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rgbClr val="FF0000"/>
                </a:solidFill>
              </a:rPr>
              <a:t>????</a:t>
            </a:r>
          </a:p>
        </p:txBody>
      </p:sp>
      <p:sp>
        <p:nvSpPr>
          <p:cNvPr id="24" name="Rectangle 23">
            <a:extLst>
              <a:ext uri="{FF2B5EF4-FFF2-40B4-BE49-F238E27FC236}">
                <a16:creationId xmlns:a16="http://schemas.microsoft.com/office/drawing/2014/main" id="{C432C783-6F67-424A-A0D6-F814726D3A9C}"/>
              </a:ext>
            </a:extLst>
          </p:cNvPr>
          <p:cNvSpPr/>
          <p:nvPr/>
        </p:nvSpPr>
        <p:spPr>
          <a:xfrm>
            <a:off x="4562382" y="4356354"/>
            <a:ext cx="1816331" cy="107721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a:t>
            </a:r>
            <a:r>
              <a:rPr lang="en-US" sz="3200" b="1" cap="none" spc="0" dirty="0">
                <a:ln/>
                <a:solidFill>
                  <a:srgbClr val="FF0000"/>
                </a:solidFill>
              </a:rPr>
              <a:t>3M over</a:t>
            </a:r>
          </a:p>
          <a:p>
            <a:pPr algn="ctr"/>
            <a:r>
              <a:rPr lang="en-US" sz="3200" b="1" dirty="0">
                <a:ln/>
                <a:solidFill>
                  <a:srgbClr val="FF0000"/>
                </a:solidFill>
              </a:rPr>
              <a:t>3 years</a:t>
            </a:r>
            <a:endParaRPr lang="en-US" sz="3200" b="1" cap="none" spc="0" dirty="0">
              <a:ln/>
              <a:solidFill>
                <a:srgbClr val="FF0000"/>
              </a:solidFill>
            </a:endParaRPr>
          </a:p>
        </p:txBody>
      </p:sp>
      <p:pic>
        <p:nvPicPr>
          <p:cNvPr id="25" name="Picture 24">
            <a:hlinkClick r:id="rId10"/>
            <a:extLst>
              <a:ext uri="{FF2B5EF4-FFF2-40B4-BE49-F238E27FC236}">
                <a16:creationId xmlns:a16="http://schemas.microsoft.com/office/drawing/2014/main" id="{251CF272-D957-4FD5-8653-D2D125EE3C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0000" y="2938462"/>
            <a:ext cx="1524000" cy="981075"/>
          </a:xfrm>
          <a:prstGeom prst="rect">
            <a:avLst/>
          </a:prstGeom>
        </p:spPr>
      </p:pic>
    </p:spTree>
    <p:extLst>
      <p:ext uri="{BB962C8B-B14F-4D97-AF65-F5344CB8AC3E}">
        <p14:creationId xmlns:p14="http://schemas.microsoft.com/office/powerpoint/2010/main" val="416779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3DBB06EC-CFD9-4382-9FD8-0E9C2ABE96B6}"/>
              </a:ext>
            </a:extLst>
          </p:cNvPr>
          <p:cNvSpPr>
            <a:spLocks noGrp="1"/>
          </p:cNvSpPr>
          <p:nvPr>
            <p:ph type="title"/>
          </p:nvPr>
        </p:nvSpPr>
        <p:spPr>
          <a:xfrm>
            <a:off x="221064" y="221046"/>
            <a:ext cx="8701872" cy="671918"/>
          </a:xfrm>
        </p:spPr>
        <p:txBody>
          <a:bodyPr>
            <a:noAutofit/>
          </a:bodyPr>
          <a:lstStyle/>
          <a:p>
            <a:pPr algn="ctr"/>
            <a:r>
              <a:rPr lang="en-CA" sz="2400" b="1" dirty="0">
                <a:latin typeface="+mn-lt"/>
              </a:rPr>
              <a:t>Donations: Islamic Relief Canada to Islamic Relief Worldwide</a:t>
            </a:r>
          </a:p>
        </p:txBody>
      </p:sp>
      <p:graphicFrame>
        <p:nvGraphicFramePr>
          <p:cNvPr id="7" name="Chart 6">
            <a:extLst>
              <a:ext uri="{FF2B5EF4-FFF2-40B4-BE49-F238E27FC236}">
                <a16:creationId xmlns:a16="http://schemas.microsoft.com/office/drawing/2014/main" id="{0D8A358E-5E62-465F-A854-30A690721C71}"/>
              </a:ext>
            </a:extLst>
          </p:cNvPr>
          <p:cNvGraphicFramePr>
            <a:graphicFrameLocks/>
          </p:cNvGraphicFramePr>
          <p:nvPr>
            <p:extLst>
              <p:ext uri="{D42A27DB-BD31-4B8C-83A1-F6EECF244321}">
                <p14:modId xmlns:p14="http://schemas.microsoft.com/office/powerpoint/2010/main" val="1520017716"/>
              </p:ext>
            </p:extLst>
          </p:nvPr>
        </p:nvGraphicFramePr>
        <p:xfrm>
          <a:off x="473868" y="892963"/>
          <a:ext cx="8196263" cy="50720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9AA9EAA-FB4B-4C8D-9588-78E8125A86CC}"/>
              </a:ext>
            </a:extLst>
          </p:cNvPr>
          <p:cNvSpPr txBox="1"/>
          <p:nvPr/>
        </p:nvSpPr>
        <p:spPr>
          <a:xfrm>
            <a:off x="473868" y="6182551"/>
            <a:ext cx="8196263" cy="461665"/>
          </a:xfrm>
          <a:prstGeom prst="rect">
            <a:avLst/>
          </a:prstGeom>
          <a:noFill/>
        </p:spPr>
        <p:txBody>
          <a:bodyPr wrap="square" rtlCol="0" anchor="ctr">
            <a:spAutoFit/>
          </a:bodyPr>
          <a:lstStyle/>
          <a:p>
            <a:pPr algn="ctr"/>
            <a:r>
              <a:rPr lang="en-CA" sz="1200" dirty="0"/>
              <a:t>Data Sources: Islamic Relief Worldwide annual reports 2009-2016 for annual donations in GBP, plus</a:t>
            </a:r>
          </a:p>
          <a:p>
            <a:pPr algn="ctr"/>
            <a:r>
              <a:rPr lang="en-CA" sz="1200" dirty="0"/>
              <a:t>Bank of Canada Annual Average Exchange Rate (GBP) for 2017 applied to calculate values in CAD</a:t>
            </a:r>
          </a:p>
        </p:txBody>
      </p:sp>
    </p:spTree>
    <p:extLst>
      <p:ext uri="{BB962C8B-B14F-4D97-AF65-F5344CB8AC3E}">
        <p14:creationId xmlns:p14="http://schemas.microsoft.com/office/powerpoint/2010/main" val="3121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A48AF617-B876-4EFE-9325-8AD1140F7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9" y="348677"/>
            <a:ext cx="9048139" cy="6035040"/>
          </a:xfrm>
          <a:prstGeom prst="rect">
            <a:avLst/>
          </a:prstGeom>
          <a:effectLst/>
        </p:spPr>
      </p:pic>
      <p:cxnSp>
        <p:nvCxnSpPr>
          <p:cNvPr id="22" name="Connector: Curved 13">
            <a:extLst>
              <a:ext uri="{FF2B5EF4-FFF2-40B4-BE49-F238E27FC236}">
                <a16:creationId xmlns:a16="http://schemas.microsoft.com/office/drawing/2014/main" id="{49E31A7B-CEF1-4360-9460-50702F6F23F3}"/>
              </a:ext>
            </a:extLst>
          </p:cNvPr>
          <p:cNvCxnSpPr>
            <a:cxnSpLocks/>
            <a:stCxn id="23" idx="1"/>
            <a:endCxn id="4" idx="3"/>
          </p:cNvCxnSpPr>
          <p:nvPr/>
        </p:nvCxnSpPr>
        <p:spPr>
          <a:xfrm flipH="1">
            <a:off x="5486400" y="4334285"/>
            <a:ext cx="975452" cy="3836"/>
          </a:xfrm>
          <a:prstGeom prst="straightConnector1">
            <a:avLst/>
          </a:prstGeom>
          <a:ln w="57150">
            <a:solidFill>
              <a:srgbClr val="FF0000"/>
            </a:solidFill>
            <a:headEnd type="triangle" w="lg" len="lg"/>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Connector: Curved 13">
            <a:extLst>
              <a:ext uri="{FF2B5EF4-FFF2-40B4-BE49-F238E27FC236}">
                <a16:creationId xmlns:a16="http://schemas.microsoft.com/office/drawing/2014/main" id="{A0F262A2-87CD-41C7-AA66-52E19FA4AF1B}"/>
              </a:ext>
            </a:extLst>
          </p:cNvPr>
          <p:cNvCxnSpPr>
            <a:cxnSpLocks/>
            <a:stCxn id="21" idx="3"/>
            <a:endCxn id="4" idx="1"/>
          </p:cNvCxnSpPr>
          <p:nvPr/>
        </p:nvCxnSpPr>
        <p:spPr>
          <a:xfrm>
            <a:off x="2565274" y="4333357"/>
            <a:ext cx="1101851" cy="4764"/>
          </a:xfrm>
          <a:prstGeom prst="straightConnector1">
            <a:avLst/>
          </a:prstGeom>
          <a:ln w="57150">
            <a:solidFill>
              <a:srgbClr val="FF0000"/>
            </a:solidFill>
            <a:headEnd w="lg" len="med"/>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Title 37">
            <a:extLst>
              <a:ext uri="{FF2B5EF4-FFF2-40B4-BE49-F238E27FC236}">
                <a16:creationId xmlns:a16="http://schemas.microsoft.com/office/drawing/2014/main" id="{3DBB06EC-CFD9-4382-9FD8-0E9C2ABE96B6}"/>
              </a:ext>
            </a:extLst>
          </p:cNvPr>
          <p:cNvSpPr>
            <a:spLocks noGrp="1"/>
          </p:cNvSpPr>
          <p:nvPr>
            <p:ph type="title"/>
          </p:nvPr>
        </p:nvSpPr>
        <p:spPr>
          <a:xfrm>
            <a:off x="628650" y="592828"/>
            <a:ext cx="7886700" cy="926047"/>
          </a:xfrm>
        </p:spPr>
        <p:txBody>
          <a:bodyPr>
            <a:normAutofit fontScale="90000"/>
          </a:bodyPr>
          <a:lstStyle/>
          <a:p>
            <a:pPr algn="ctr"/>
            <a:r>
              <a:rPr lang="en-CA" sz="3600" b="1" dirty="0">
                <a:effectLst>
                  <a:outerShdw blurRad="38100" dist="38100" dir="2700000" algn="tl">
                    <a:srgbClr val="000000">
                      <a:alpha val="43137"/>
                    </a:srgbClr>
                  </a:outerShdw>
                </a:effectLst>
                <a:latin typeface="+mn-lt"/>
              </a:rPr>
              <a:t>Political</a:t>
            </a:r>
            <a:br>
              <a:rPr lang="en-CA" sz="3600" b="1" dirty="0">
                <a:effectLst>
                  <a:outerShdw blurRad="38100" dist="38100" dir="2700000" algn="tl">
                    <a:srgbClr val="000000">
                      <a:alpha val="43137"/>
                    </a:srgbClr>
                  </a:outerShdw>
                </a:effectLst>
                <a:latin typeface="+mn-lt"/>
              </a:rPr>
            </a:br>
            <a:r>
              <a:rPr lang="en-CA" sz="3600" b="1" dirty="0">
                <a:effectLst>
                  <a:outerShdw blurRad="38100" dist="38100" dir="2700000" algn="tl">
                    <a:srgbClr val="000000">
                      <a:alpha val="43137"/>
                    </a:srgbClr>
                  </a:outerShdw>
                </a:effectLst>
                <a:latin typeface="+mn-lt"/>
              </a:rPr>
              <a:t>Accountability</a:t>
            </a:r>
          </a:p>
        </p:txBody>
      </p:sp>
      <p:sp>
        <p:nvSpPr>
          <p:cNvPr id="21" name="Rectangle: Rounded Corners 20">
            <a:hlinkClick r:id="rId5"/>
            <a:extLst>
              <a:ext uri="{FF2B5EF4-FFF2-40B4-BE49-F238E27FC236}">
                <a16:creationId xmlns:a16="http://schemas.microsoft.com/office/drawing/2014/main" id="{660C1B21-06D4-48E9-BEAD-A0C0E9E3D6FC}"/>
              </a:ext>
            </a:extLst>
          </p:cNvPr>
          <p:cNvSpPr/>
          <p:nvPr/>
        </p:nvSpPr>
        <p:spPr>
          <a:xfrm>
            <a:off x="745999" y="3822579"/>
            <a:ext cx="1819275" cy="1021556"/>
          </a:xfrm>
          <a:prstGeom prst="roundRect">
            <a:avLst/>
          </a:prstGeom>
          <a:solidFill>
            <a:schemeClr val="bg1">
              <a:lumMod val="95000"/>
            </a:schemeClr>
          </a:solidFill>
          <a:ln w="1270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Rt. Hon. Justin Trudeau, Prime Minister</a:t>
            </a:r>
          </a:p>
        </p:txBody>
      </p:sp>
      <p:pic>
        <p:nvPicPr>
          <p:cNvPr id="3" name="Picture 2">
            <a:hlinkClick r:id="rId5"/>
            <a:extLst>
              <a:ext uri="{FF2B5EF4-FFF2-40B4-BE49-F238E27FC236}">
                <a16:creationId xmlns:a16="http://schemas.microsoft.com/office/drawing/2014/main" id="{5E9DE0D8-7E2E-4999-8047-4AF3EC5FD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2229" y="4971767"/>
            <a:ext cx="846814" cy="1371600"/>
          </a:xfrm>
          <a:prstGeom prst="rect">
            <a:avLst/>
          </a:prstGeom>
          <a:effectLst>
            <a:outerShdw blurRad="63500" sx="102000" sy="102000" algn="ctr" rotWithShape="0">
              <a:prstClr val="black">
                <a:alpha val="40000"/>
              </a:prstClr>
            </a:outerShdw>
          </a:effectLst>
        </p:spPr>
      </p:pic>
      <p:sp>
        <p:nvSpPr>
          <p:cNvPr id="4" name="Rectangle: Rounded Corners 3">
            <a:hlinkClick r:id="rId7"/>
            <a:extLst>
              <a:ext uri="{FF2B5EF4-FFF2-40B4-BE49-F238E27FC236}">
                <a16:creationId xmlns:a16="http://schemas.microsoft.com/office/drawing/2014/main" id="{4730EE8B-8C43-4412-81A9-9AD915E7A2BB}"/>
              </a:ext>
            </a:extLst>
          </p:cNvPr>
          <p:cNvSpPr/>
          <p:nvPr/>
        </p:nvSpPr>
        <p:spPr>
          <a:xfrm>
            <a:off x="3667125" y="4133809"/>
            <a:ext cx="1819275" cy="408623"/>
          </a:xfrm>
          <a:prstGeom prst="roundRect">
            <a:avLst/>
          </a:prstGeom>
          <a:solidFill>
            <a:schemeClr val="bg1">
              <a:lumMod val="95000"/>
            </a:schemeClr>
          </a:solidFill>
          <a:ln w="1270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CA" dirty="0">
                <a:solidFill>
                  <a:sysClr val="windowText" lastClr="000000"/>
                </a:solidFill>
              </a:rPr>
              <a:t>volunteers for</a:t>
            </a:r>
          </a:p>
        </p:txBody>
      </p:sp>
      <p:sp>
        <p:nvSpPr>
          <p:cNvPr id="23" name="Rectangle: Rounded Corners 22">
            <a:hlinkClick r:id="rId8"/>
            <a:extLst>
              <a:ext uri="{FF2B5EF4-FFF2-40B4-BE49-F238E27FC236}">
                <a16:creationId xmlns:a16="http://schemas.microsoft.com/office/drawing/2014/main" id="{682018F2-B974-4B2E-8E9D-74426C892641}"/>
              </a:ext>
            </a:extLst>
          </p:cNvPr>
          <p:cNvSpPr/>
          <p:nvPr/>
        </p:nvSpPr>
        <p:spPr>
          <a:xfrm>
            <a:off x="6461852" y="3977669"/>
            <a:ext cx="1819275" cy="713232"/>
          </a:xfrm>
          <a:prstGeom prst="roundRect">
            <a:avLst/>
          </a:prstGeom>
          <a:solidFill>
            <a:schemeClr val="bg1">
              <a:lumMod val="95000"/>
            </a:schemeClr>
          </a:solidFill>
          <a:ln w="1270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CA" dirty="0">
                <a:solidFill>
                  <a:sysClr val="windowText" lastClr="000000"/>
                </a:solidFill>
              </a:rPr>
              <a:t>Islamic Relief Canada</a:t>
            </a:r>
          </a:p>
        </p:txBody>
      </p:sp>
      <p:pic>
        <p:nvPicPr>
          <p:cNvPr id="11" name="Picture 10">
            <a:hlinkClick r:id="rId8"/>
            <a:extLst>
              <a:ext uri="{FF2B5EF4-FFF2-40B4-BE49-F238E27FC236}">
                <a16:creationId xmlns:a16="http://schemas.microsoft.com/office/drawing/2014/main" id="{0B883DA2-9848-48E2-86DF-0FCC1FA8FB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0486" y="4818533"/>
            <a:ext cx="2130641" cy="1371600"/>
          </a:xfrm>
          <a:prstGeom prst="rect">
            <a:avLst/>
          </a:prstGeom>
        </p:spPr>
      </p:pic>
    </p:spTree>
    <p:extLst>
      <p:ext uri="{BB962C8B-B14F-4D97-AF65-F5344CB8AC3E}">
        <p14:creationId xmlns:p14="http://schemas.microsoft.com/office/powerpoint/2010/main" val="2395836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4005</TotalTime>
  <Words>1018</Words>
  <Application>Microsoft Office PowerPoint</Application>
  <PresentationFormat>On-screen Show (4:3)</PresentationFormat>
  <Paragraphs>105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Segoe UI</vt:lpstr>
      <vt:lpstr>Office Theme</vt:lpstr>
      <vt:lpstr>The Money Flow</vt:lpstr>
      <vt:lpstr>Terror Funding Warnings</vt:lpstr>
      <vt:lpstr>Politicians directing Funds to Islamic Relief Canada</vt:lpstr>
      <vt:lpstr>Islamic Relief Canada (IRC) and Islamic Relief Worldwide (IRW) Working Relationship</vt:lpstr>
      <vt:lpstr>Canadian Government Funding to Islamic Relief Canada</vt:lpstr>
      <vt:lpstr>Donations: Islamic Relief Canada to Islamic Relief Worldwide</vt:lpstr>
      <vt:lpstr>Political Accountability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Gill</dc:creator>
  <cp:lastModifiedBy>Tom Quiggin</cp:lastModifiedBy>
  <cp:revision>138</cp:revision>
  <dcterms:created xsi:type="dcterms:W3CDTF">2018-09-09T23:24:40Z</dcterms:created>
  <dcterms:modified xsi:type="dcterms:W3CDTF">2018-09-28T18:38:31Z</dcterms:modified>
</cp:coreProperties>
</file>